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126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3042900" cy="1249945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1930400" y="558800"/>
            <a:ext cx="9944100" cy="3302000"/>
          </a:xfrm>
          <a:prstGeom prst="rect">
            <a:avLst/>
          </a:prstGeom>
        </p:spPr>
        <p:txBody>
          <a:bodyPr anchor="b"/>
          <a:lstStyle>
            <a:lvl1pPr algn="r">
              <a:defRPr sz="6400"/>
            </a:lvl1pPr>
          </a:lstStyle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quarter" idx="1"/>
          </p:nvPr>
        </p:nvSpPr>
        <p:spPr>
          <a:xfrm>
            <a:off x="1270000" y="5740400"/>
            <a:ext cx="10464800" cy="22479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3600"/>
            </a:lvl1pPr>
            <a:lvl2pPr marL="0" indent="0">
              <a:spcBef>
                <a:spcPts val="0"/>
              </a:spcBef>
              <a:buSzTx/>
              <a:buNone/>
              <a:defRPr sz="3600"/>
            </a:lvl2pPr>
            <a:lvl3pPr marL="0" indent="0">
              <a:spcBef>
                <a:spcPts val="0"/>
              </a:spcBef>
              <a:buSzTx/>
              <a:buNone/>
              <a:defRPr sz="3600"/>
            </a:lvl3pPr>
            <a:lvl4pPr marL="0" indent="0">
              <a:spcBef>
                <a:spcPts val="0"/>
              </a:spcBef>
              <a:buSzTx/>
              <a:buNone/>
              <a:defRPr sz="3600"/>
            </a:lvl4pPr>
            <a:lvl5pPr marL="0" indent="0">
              <a:spcBef>
                <a:spcPts val="0"/>
              </a:spcBef>
              <a:buSzTx/>
              <a:buNone/>
              <a:defRPr sz="3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/>
          </p:cNvSpPr>
          <p:nvPr>
            <p:ph type="pic" sz="quarter" idx="13"/>
          </p:nvPr>
        </p:nvSpPr>
        <p:spPr>
          <a:xfrm>
            <a:off x="7124700" y="1968500"/>
            <a:ext cx="4216400" cy="5626100"/>
          </a:xfrm>
          <a:prstGeom prst="rect">
            <a:avLst/>
          </a:prstGeom>
          <a:ln w="25400"/>
          <a:effectLst>
            <a:reflection stA="50000" endPos="40000" dir="5400000" sy="-100000" algn="bl" rotWithShape="0"/>
          </a:effectLst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anchor="b"/>
          <a:lstStyle>
            <a:lvl1pPr>
              <a:defRPr sz="7000"/>
            </a:lvl1pPr>
          </a:lstStyle>
          <a:p>
            <a:r>
              <a:t>Title Text</a:t>
            </a:r>
          </a:p>
        </p:txBody>
      </p:sp>
      <p:sp>
        <p:nvSpPr>
          <p:cNvPr id="93" name="Shape 93"/>
          <p:cNvSpPr>
            <a:spLocks noGrp="1"/>
          </p:cNvSpPr>
          <p:nvPr>
            <p:ph type="body" sz="quarter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pic" sz="quarter" idx="13"/>
          </p:nvPr>
        </p:nvSpPr>
        <p:spPr>
          <a:xfrm>
            <a:off x="7175500" y="2882900"/>
            <a:ext cx="4102100" cy="5473700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2" name="Shape 112"/>
          <p:cNvSpPr>
            <a:spLocks noGrp="1"/>
          </p:cNvSpPr>
          <p:nvPr>
            <p:ph type="body" sz="half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Shape 1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1" name="Shape 121"/>
          <p:cNvSpPr>
            <a:spLocks noGrp="1"/>
          </p:cNvSpPr>
          <p:nvPr>
            <p:ph type="body" sz="quarter" idx="1"/>
          </p:nvPr>
        </p:nvSpPr>
        <p:spPr>
          <a:xfrm>
            <a:off x="7772400" y="2768600"/>
            <a:ext cx="39624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hape 1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3042900" cy="1249945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hape 22"/>
          <p:cNvSpPr/>
          <p:nvPr/>
        </p:nvSpPr>
        <p:spPr>
          <a:xfrm>
            <a:off x="6547631" y="9258300"/>
            <a:ext cx="407083" cy="36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/55</a:t>
            </a:r>
          </a:p>
        </p:txBody>
      </p:sp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1270000" y="965200"/>
            <a:ext cx="10464800" cy="20447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/>
          <a:lstStyle>
            <a:lvl1pPr>
              <a:spcBef>
                <a:spcPts val="900"/>
              </a:spcBef>
              <a:buSzPct val="88000"/>
              <a:buChar char="๏"/>
              <a:defRPr sz="3600"/>
            </a:lvl1pPr>
            <a:lvl2pPr>
              <a:spcBef>
                <a:spcPts val="900"/>
              </a:spcBef>
              <a:defRPr sz="3200"/>
            </a:lvl2pPr>
            <a:lvl3pPr marL="0" indent="0">
              <a:spcBef>
                <a:spcPts val="900"/>
              </a:spcBef>
              <a:buSzTx/>
              <a:buNone/>
              <a:defRPr sz="3200">
                <a:solidFill>
                  <a:srgbClr val="669C35"/>
                </a:solidFill>
              </a:defRPr>
            </a:lvl3pPr>
            <a:lvl4pPr>
              <a:spcBef>
                <a:spcPts val="900"/>
              </a:spcBef>
              <a:defRPr sz="3200"/>
            </a:lvl4pPr>
            <a:lvl5pPr>
              <a:spcBef>
                <a:spcPts val="9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hape 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" name="Shape 5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pic" sz="half" idx="13"/>
          </p:nvPr>
        </p:nvSpPr>
        <p:spPr>
          <a:xfrm>
            <a:off x="2438400" y="1638300"/>
            <a:ext cx="8128000" cy="4559300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pic" sz="half" idx="13"/>
          </p:nvPr>
        </p:nvSpPr>
        <p:spPr>
          <a:xfrm>
            <a:off x="2438400" y="1638300"/>
            <a:ext cx="8128000" cy="4559300"/>
          </a:xfrm>
          <a:prstGeom prst="rect">
            <a:avLst/>
          </a:prstGeom>
          <a:ln w="25400"/>
          <a:effectLst>
            <a:reflection stA="50000" endPos="40000" dir="5400000" sy="-100000" algn="bl" rotWithShape="0"/>
          </a:effectLst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4" name="Shape 7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pic" sz="quarter" idx="13"/>
          </p:nvPr>
        </p:nvSpPr>
        <p:spPr>
          <a:xfrm>
            <a:off x="7124700" y="1968500"/>
            <a:ext cx="4216400" cy="5626100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anchor="b"/>
          <a:lstStyle>
            <a:lvl1pPr>
              <a:defRPr sz="7000"/>
            </a:lvl1pPr>
          </a:lstStyle>
          <a:p>
            <a:r>
              <a:t>Title Text</a:t>
            </a:r>
          </a:p>
        </p:txBody>
      </p:sp>
      <p:sp>
        <p:nvSpPr>
          <p:cNvPr id="83" name="Shape 83"/>
          <p:cNvSpPr>
            <a:spLocks noGrp="1"/>
          </p:cNvSpPr>
          <p:nvPr>
            <p:ph type="body" sz="quarter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>
            <a:spLocks noGrp="1"/>
          </p:cNvSpPr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r>
              <a:t>Title Text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9pPr>
    </p:titleStyle>
    <p:bodyStyle>
      <a:lvl1pPr marL="8890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1pPr>
      <a:lvl2pPr marL="13335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2pPr>
      <a:lvl3pPr marL="17780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3pPr>
      <a:lvl4pPr marL="22225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4pPr>
      <a:lvl5pPr marL="26670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5pPr>
      <a:lvl6pPr marL="30226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6pPr>
      <a:lvl7pPr marL="33782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7pPr>
      <a:lvl8pPr marL="37338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8pPr>
      <a:lvl9pPr marL="40894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CE/CS/SE 3354</a:t>
            </a:r>
            <a:br/>
            <a:r>
              <a:t>Software Engineering</a:t>
            </a:r>
          </a:p>
        </p:txBody>
      </p:sp>
      <p:sp>
        <p:nvSpPr>
          <p:cNvPr id="132" name="Shape 132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Lecture 03</a:t>
            </a:r>
          </a:p>
          <a:p>
            <a:r>
              <a:t>Requirement Engineering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Basic Steps in Software Process Models</a:t>
            </a:r>
          </a:p>
        </p:txBody>
      </p:sp>
      <p:sp>
        <p:nvSpPr>
          <p:cNvPr id="198" name="Shape 19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1295400" y="3327400"/>
            <a:ext cx="2832100" cy="977900"/>
          </a:xfrm>
          <a:prstGeom prst="rect">
            <a:avLst/>
          </a:prstGeom>
          <a:solidFill>
            <a:srgbClr val="669C3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Requirement Engineering</a:t>
            </a:r>
          </a:p>
        </p:txBody>
      </p:sp>
      <p:sp>
        <p:nvSpPr>
          <p:cNvPr id="200" name="Shape 200"/>
          <p:cNvSpPr/>
          <p:nvPr/>
        </p:nvSpPr>
        <p:spPr>
          <a:xfrm>
            <a:off x="3835400" y="4724400"/>
            <a:ext cx="2832100" cy="977900"/>
          </a:xfrm>
          <a:prstGeom prst="rect">
            <a:avLst/>
          </a:prstGeom>
          <a:solidFill>
            <a:srgbClr val="669C3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Design</a:t>
            </a:r>
          </a:p>
        </p:txBody>
      </p:sp>
      <p:sp>
        <p:nvSpPr>
          <p:cNvPr id="201" name="Shape 201"/>
          <p:cNvSpPr/>
          <p:nvPr/>
        </p:nvSpPr>
        <p:spPr>
          <a:xfrm>
            <a:off x="6375400" y="6121400"/>
            <a:ext cx="2832100" cy="977900"/>
          </a:xfrm>
          <a:prstGeom prst="rect">
            <a:avLst/>
          </a:prstGeom>
          <a:solidFill>
            <a:srgbClr val="669C3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Implementation</a:t>
            </a:r>
          </a:p>
        </p:txBody>
      </p:sp>
      <p:sp>
        <p:nvSpPr>
          <p:cNvPr id="202" name="Shape 202"/>
          <p:cNvSpPr/>
          <p:nvPr/>
        </p:nvSpPr>
        <p:spPr>
          <a:xfrm>
            <a:off x="8915400" y="7518400"/>
            <a:ext cx="2832100" cy="977900"/>
          </a:xfrm>
          <a:prstGeom prst="rect">
            <a:avLst/>
          </a:prstGeom>
          <a:solidFill>
            <a:srgbClr val="669C3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r>
              <a:t>Integration&amp;</a:t>
            </a:r>
          </a:p>
          <a:p>
            <a:pPr>
              <a:defRPr sz="3200">
                <a:solidFill>
                  <a:srgbClr val="FFFFFF"/>
                </a:solidFill>
              </a:defRPr>
            </a:pPr>
            <a:r>
              <a:t>Testing</a:t>
            </a:r>
          </a:p>
        </p:txBody>
      </p:sp>
      <p:grpSp>
        <p:nvGrpSpPr>
          <p:cNvPr id="206" name="Group 206"/>
          <p:cNvGrpSpPr/>
          <p:nvPr/>
        </p:nvGrpSpPr>
        <p:grpSpPr>
          <a:xfrm>
            <a:off x="4140200" y="3822700"/>
            <a:ext cx="6197600" cy="3733240"/>
            <a:chOff x="0" y="0"/>
            <a:chExt cx="6197600" cy="3733239"/>
          </a:xfrm>
        </p:grpSpPr>
        <p:sp>
          <p:nvSpPr>
            <p:cNvPr id="203" name="Shape 203"/>
            <p:cNvSpPr/>
            <p:nvPr/>
          </p:nvSpPr>
          <p:spPr>
            <a:xfrm>
              <a:off x="0" y="0"/>
              <a:ext cx="1117600" cy="913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2540000" y="1409700"/>
              <a:ext cx="1117600" cy="913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5080000" y="2819400"/>
              <a:ext cx="1117600" cy="913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07" name="Shape 207"/>
          <p:cNvSpPr/>
          <p:nvPr/>
        </p:nvSpPr>
        <p:spPr>
          <a:xfrm>
            <a:off x="1282700" y="3340100"/>
            <a:ext cx="2857500" cy="977900"/>
          </a:xfrm>
          <a:prstGeom prst="rect">
            <a:avLst/>
          </a:prstGeom>
          <a:ln w="50800">
            <a:solidFill>
              <a:srgbClr val="E324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1" animBg="1" advAuto="0"/>
      <p:bldP spid="207" grpId="2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Today’s class</a:t>
            </a:r>
          </a:p>
        </p:txBody>
      </p:sp>
      <p:sp>
        <p:nvSpPr>
          <p:cNvPr id="210" name="Shape 21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404937" indent="-642937"/>
            <a:r>
              <a:t>Requirement Engineering</a:t>
            </a:r>
          </a:p>
          <a:p>
            <a:pPr lvl="1" indent="-1333500"/>
            <a:r>
              <a:t>Concepts</a:t>
            </a:r>
          </a:p>
          <a:p>
            <a:pPr lvl="2" indent="1651000"/>
            <a:r>
              <a:t>Definitions</a:t>
            </a:r>
          </a:p>
          <a:p>
            <a:pPr lvl="2" indent="1651000"/>
            <a:r>
              <a:t>Stakeholders</a:t>
            </a:r>
          </a:p>
          <a:p>
            <a:pPr lvl="2" indent="1651000"/>
            <a:r>
              <a:t>Types of requirements</a:t>
            </a:r>
          </a:p>
          <a:p>
            <a:pPr lvl="1" indent="-1333500"/>
            <a:r>
              <a:t>Process</a:t>
            </a:r>
          </a:p>
          <a:p>
            <a:pPr lvl="2" indent="1651000"/>
            <a:r>
              <a:t>Elicitation</a:t>
            </a:r>
          </a:p>
          <a:p>
            <a:pPr lvl="2" indent="1651000"/>
            <a:r>
              <a:t>Analysis</a:t>
            </a:r>
          </a:p>
          <a:p>
            <a:pPr lvl="2" indent="1651000">
              <a:defRPr>
                <a:solidFill>
                  <a:srgbClr val="606060"/>
                </a:solidFill>
              </a:defRPr>
            </a:pPr>
            <a:r>
              <a:t>Specification</a:t>
            </a:r>
          </a:p>
          <a:p>
            <a:pPr lvl="2" indent="1651000">
              <a:defRPr>
                <a:solidFill>
                  <a:srgbClr val="606060"/>
                </a:solidFill>
              </a:defRPr>
            </a:pPr>
            <a:r>
              <a:t>Validation</a:t>
            </a:r>
          </a:p>
        </p:txBody>
      </p:sp>
      <p:sp>
        <p:nvSpPr>
          <p:cNvPr id="211" name="Shape 2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12" name="Shape 212"/>
          <p:cNvSpPr/>
          <p:nvPr/>
        </p:nvSpPr>
        <p:spPr>
          <a:xfrm>
            <a:off x="1879600" y="3390900"/>
            <a:ext cx="5257800" cy="584200"/>
          </a:xfrm>
          <a:prstGeom prst="rect">
            <a:avLst/>
          </a:prstGeom>
          <a:ln w="50800">
            <a:solidFill>
              <a:srgbClr val="669C3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1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Requirements Engineering</a:t>
            </a:r>
          </a:p>
        </p:txBody>
      </p:sp>
      <p:sp>
        <p:nvSpPr>
          <p:cNvPr id="215" name="Shape 21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404937" indent="-642937"/>
            <a:r>
              <a:t>First stage of software life cycle</a:t>
            </a:r>
          </a:p>
          <a:p>
            <a:pPr marL="1404937" indent="-642937"/>
            <a:r>
              <a:t>Defines functionalities and constraints</a:t>
            </a:r>
          </a:p>
          <a:p>
            <a:pPr marL="1404937" indent="-642937"/>
            <a:r>
              <a:t>Produces a document, software requirements specification (SRS) to bridge customers and developers  </a:t>
            </a:r>
          </a:p>
          <a:p>
            <a:pPr lvl="1" indent="-1333500"/>
            <a:r>
              <a:t>Customers provide high level ideas</a:t>
            </a:r>
          </a:p>
          <a:p>
            <a:pPr lvl="1" indent="-1333500"/>
            <a:r>
              <a:t>Software developers need a more detailed specification</a:t>
            </a:r>
          </a:p>
        </p:txBody>
      </p:sp>
      <p:sp>
        <p:nvSpPr>
          <p:cNvPr id="216" name="Shape 2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Software Requirements</a:t>
            </a:r>
          </a:p>
        </p:txBody>
      </p:sp>
      <p:sp>
        <p:nvSpPr>
          <p:cNvPr id="219" name="Shape 2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grpSp>
        <p:nvGrpSpPr>
          <p:cNvPr id="222" name="Group 222"/>
          <p:cNvGrpSpPr/>
          <p:nvPr/>
        </p:nvGrpSpPr>
        <p:grpSpPr>
          <a:xfrm>
            <a:off x="1295400" y="3976228"/>
            <a:ext cx="10807700" cy="1676637"/>
            <a:chOff x="0" y="1128"/>
            <a:chExt cx="10807700" cy="1676635"/>
          </a:xfrm>
        </p:grpSpPr>
        <p:sp>
          <p:nvSpPr>
            <p:cNvPr id="220" name="Shape 220"/>
            <p:cNvSpPr/>
            <p:nvPr/>
          </p:nvSpPr>
          <p:spPr>
            <a:xfrm>
              <a:off x="0" y="1128"/>
              <a:ext cx="10718800" cy="1153444"/>
            </a:xfrm>
            <a:prstGeom prst="rect">
              <a:avLst/>
            </a:prstGeom>
            <a:solidFill>
              <a:srgbClr val="FFF76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spcBef>
                  <a:spcPts val="900"/>
                </a:spcBef>
                <a:defRPr sz="3600">
                  <a:latin typeface="Arial"/>
                  <a:ea typeface="Arial"/>
                  <a:cs typeface="Arial"/>
                  <a:sym typeface="Arial"/>
                </a:defRPr>
              </a:pPr>
              <a:r>
                <a:rPr b="1"/>
                <a:t>Requirements</a:t>
              </a:r>
              <a:r>
                <a:t> are means of communication with customer and other stakeholders</a:t>
              </a:r>
            </a:p>
          </p:txBody>
        </p:sp>
        <p:sp>
          <p:nvSpPr>
            <p:cNvPr id="221" name="Shape 221"/>
            <p:cNvSpPr/>
            <p:nvPr/>
          </p:nvSpPr>
          <p:spPr>
            <a:xfrm>
              <a:off x="5765800" y="1230535"/>
              <a:ext cx="5041900" cy="4472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spcBef>
                  <a:spcPts val="900"/>
                </a:spcBef>
                <a:defRPr sz="2400">
                  <a:solidFill>
                    <a:srgbClr val="60606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606060"/>
                  </a:solidFill>
                </a:rPr>
                <a:t>[by Helene Wong, PhD thesis, 1994]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1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Stakeholders</a:t>
            </a:r>
          </a:p>
        </p:txBody>
      </p:sp>
      <p:sp>
        <p:nvSpPr>
          <p:cNvPr id="225" name="Shape 22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404937" indent="-642937"/>
            <a:r>
              <a:t>People who support, benefit from, or affected by a software project</a:t>
            </a:r>
          </a:p>
          <a:p>
            <a:pPr marL="1404937" indent="-642937"/>
            <a:r>
              <a:t>Stakeholders may include</a:t>
            </a:r>
          </a:p>
          <a:p>
            <a:pPr lvl="1" indent="-1333500"/>
            <a:r>
              <a:t>Customers</a:t>
            </a:r>
          </a:p>
          <a:p>
            <a:pPr lvl="1" indent="-1333500"/>
            <a:r>
              <a:t>Users</a:t>
            </a:r>
          </a:p>
          <a:p>
            <a:pPr lvl="1" indent="-1333500"/>
            <a:r>
              <a:t>Managers</a:t>
            </a:r>
          </a:p>
          <a:p>
            <a:pPr lvl="1" indent="-1333500"/>
            <a:r>
              <a:t>System administrators</a:t>
            </a:r>
          </a:p>
          <a:p>
            <a:pPr lvl="1" indent="-1333500"/>
            <a:r>
              <a:t>Consultants</a:t>
            </a:r>
          </a:p>
          <a:p>
            <a:pPr lvl="1" indent="-1333500"/>
            <a:r>
              <a:t>Software engineers</a:t>
            </a:r>
          </a:p>
          <a:p>
            <a:pPr lvl="1" indent="-1333500"/>
            <a:r>
              <a:t>...</a:t>
            </a:r>
          </a:p>
        </p:txBody>
      </p:sp>
      <p:sp>
        <p:nvSpPr>
          <p:cNvPr id="226" name="Shape 2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Stakeholders Example</a:t>
            </a:r>
          </a:p>
        </p:txBody>
      </p:sp>
      <p:sp>
        <p:nvSpPr>
          <p:cNvPr id="229" name="Shape 22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404937" indent="-642937"/>
            <a:r>
              <a:t>A medical system for sharing information among medical care providers</a:t>
            </a:r>
          </a:p>
          <a:p>
            <a:pPr marL="1404937" indent="-642937"/>
            <a:endParaRPr/>
          </a:p>
          <a:p>
            <a:pPr marL="1404937" indent="-642937"/>
            <a:endParaRPr/>
          </a:p>
          <a:p>
            <a:pPr marL="1404937" indent="-642937"/>
            <a:r>
              <a:t>Who are the stakeholders?</a:t>
            </a:r>
          </a:p>
        </p:txBody>
      </p:sp>
      <p:sp>
        <p:nvSpPr>
          <p:cNvPr id="230" name="Shape 2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Stakeholders Example (Cont’d)</a:t>
            </a:r>
          </a:p>
        </p:txBody>
      </p:sp>
      <p:sp>
        <p:nvSpPr>
          <p:cNvPr id="233" name="Shape 2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234" name="dropped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00" y="2781300"/>
            <a:ext cx="1934755" cy="273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dropped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825" y="3022600"/>
            <a:ext cx="1362075" cy="1816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dropped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0" y="2901950"/>
            <a:ext cx="2247900" cy="2247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dropped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300" y="6280150"/>
            <a:ext cx="1478014" cy="2184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dropped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0" y="3079750"/>
            <a:ext cx="2463936" cy="2387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dropped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9200" y="6074134"/>
            <a:ext cx="2222500" cy="2278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dropped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9123" y="5797550"/>
            <a:ext cx="1327878" cy="2819401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hape 241"/>
          <p:cNvSpPr/>
          <p:nvPr/>
        </p:nvSpPr>
        <p:spPr>
          <a:xfrm>
            <a:off x="10071627" y="6686550"/>
            <a:ext cx="648891" cy="1041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/>
            </a:lvl1pPr>
          </a:lstStyle>
          <a:p>
            <a:r>
              <a:t>...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2" animBg="1" advAuto="0"/>
      <p:bldP spid="235" grpId="3" animBg="1" advAuto="0"/>
      <p:bldP spid="236" grpId="1" animBg="1" advAuto="0"/>
      <p:bldP spid="237" grpId="5" animBg="1" advAuto="0"/>
      <p:bldP spid="238" grpId="4" animBg="1" advAuto="0"/>
      <p:bldP spid="239" grpId="7" animBg="1" advAuto="0"/>
      <p:bldP spid="240" grpId="6" animBg="1" advAuto="0"/>
      <p:bldP spid="241" grpId="8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Types of Requirements: Functionalities</a:t>
            </a:r>
          </a:p>
        </p:txBody>
      </p:sp>
      <p:sp>
        <p:nvSpPr>
          <p:cNvPr id="244" name="Shape 244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6769100"/>
          </a:xfrm>
          <a:prstGeom prst="rect">
            <a:avLst/>
          </a:prstGeom>
        </p:spPr>
        <p:txBody>
          <a:bodyPr/>
          <a:lstStyle/>
          <a:p>
            <a:pPr marL="1404937" indent="-642937"/>
            <a:r>
              <a:t>Functional requirements</a:t>
            </a:r>
          </a:p>
          <a:p>
            <a:pPr lvl="1" indent="-1333500"/>
            <a:r>
              <a:t>What is the system supposed to do</a:t>
            </a:r>
          </a:p>
          <a:p>
            <a:pPr lvl="1" indent="-1333500"/>
            <a:r>
              <a:t>Mapping from input to output</a:t>
            </a:r>
          </a:p>
          <a:p>
            <a:pPr marL="1404937" indent="-642937"/>
            <a:r>
              <a:t>Non-functional requirements</a:t>
            </a:r>
          </a:p>
          <a:p>
            <a:pPr lvl="1" indent="-1333500"/>
            <a:r>
              <a:t>Performance</a:t>
            </a:r>
          </a:p>
          <a:p>
            <a:pPr lvl="1" indent="-1333500"/>
            <a:r>
              <a:t>Resource Consumption</a:t>
            </a:r>
          </a:p>
          <a:p>
            <a:pPr lvl="1" indent="-1333500"/>
            <a:r>
              <a:t>Usability</a:t>
            </a:r>
          </a:p>
          <a:p>
            <a:pPr lvl="1" indent="-1333500"/>
            <a:r>
              <a:t>Reliability</a:t>
            </a:r>
          </a:p>
          <a:p>
            <a:pPr lvl="1" indent="-1333500"/>
            <a:r>
              <a:t>Robustness</a:t>
            </a:r>
          </a:p>
          <a:p>
            <a:pPr lvl="1" indent="-1333500"/>
            <a:r>
              <a:t>Portability</a:t>
            </a:r>
          </a:p>
          <a:p>
            <a:pPr lvl="1" indent="-1333500"/>
            <a:r>
              <a:t>…</a:t>
            </a:r>
          </a:p>
        </p:txBody>
      </p:sp>
      <p:sp>
        <p:nvSpPr>
          <p:cNvPr id="245" name="Shape 2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Measures of Non-functional Requirements</a:t>
            </a:r>
          </a:p>
        </p:txBody>
      </p:sp>
      <p:graphicFrame>
        <p:nvGraphicFramePr>
          <p:cNvPr id="248" name="Table 248"/>
          <p:cNvGraphicFramePr/>
          <p:nvPr/>
        </p:nvGraphicFramePr>
        <p:xfrm>
          <a:off x="558799" y="2728807"/>
          <a:ext cx="11925301" cy="612140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621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42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977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Property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669C3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Example Measure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669C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799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Performance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Processed transactions per second
User/event response time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154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Resource Consumption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Mbytes
Number of ROM chips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154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Usability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Training time
Number of help frames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904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Reliability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Mean time frame between failures
Rate of failure occurrence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39969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Robustness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Time to restart after failure
Percentage of events causing failure
Probability of data corruption on failure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0154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Portability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Percentage of target dependent statements
Number of target systems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49" name="Shape 2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Types of Requirements: Constraints</a:t>
            </a:r>
          </a:p>
        </p:txBody>
      </p:sp>
      <p:sp>
        <p:nvSpPr>
          <p:cNvPr id="252" name="Shape 25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6540500"/>
          </a:xfrm>
          <a:prstGeom prst="rect">
            <a:avLst/>
          </a:prstGeom>
        </p:spPr>
        <p:txBody>
          <a:bodyPr/>
          <a:lstStyle/>
          <a:p>
            <a:pPr marL="1404937" indent="-642937"/>
            <a:r>
              <a:t>Process constraints</a:t>
            </a:r>
          </a:p>
          <a:p>
            <a:pPr lvl="1" indent="-1333500"/>
            <a:r>
              <a:t>a restriction on the techniques or resources that can be used to build the system</a:t>
            </a:r>
          </a:p>
          <a:p>
            <a:pPr marL="1404937" indent="-642937"/>
            <a:r>
              <a:t>Design constraints</a:t>
            </a:r>
          </a:p>
          <a:p>
            <a:pPr lvl="1" indent="-1333500"/>
            <a:r>
              <a:t>a design decision such as choice of platform or interface components</a:t>
            </a:r>
          </a:p>
        </p:txBody>
      </p:sp>
      <p:sp>
        <p:nvSpPr>
          <p:cNvPr id="253" name="Shape 2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Last class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-1333500"/>
            <a:r>
              <a:t>The iterative model</a:t>
            </a:r>
          </a:p>
          <a:p>
            <a:pPr lvl="1" indent="-1333500"/>
            <a:r>
              <a:t>The prototype model</a:t>
            </a:r>
          </a:p>
          <a:p>
            <a:pPr lvl="1" indent="-1333500"/>
            <a:r>
              <a:t>The agile model</a:t>
            </a:r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Types of Requirements: Example</a:t>
            </a:r>
          </a:p>
        </p:txBody>
      </p:sp>
      <p:sp>
        <p:nvSpPr>
          <p:cNvPr id="256" name="Shape 25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pic>
        <p:nvPicPr>
          <p:cNvPr id="257" name="dropped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3028950"/>
            <a:ext cx="3670301" cy="367030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Shape 258"/>
          <p:cNvSpPr/>
          <p:nvPr/>
        </p:nvSpPr>
        <p:spPr>
          <a:xfrm>
            <a:off x="3061822" y="3403482"/>
            <a:ext cx="9359901" cy="952736"/>
          </a:xfrm>
          <a:prstGeom prst="rect">
            <a:avLst/>
          </a:prstGeom>
          <a:solidFill>
            <a:srgbClr val="FFF76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Functional requirement</a:t>
            </a:r>
            <a:r>
              <a:t>: The email must be sent when requested</a:t>
            </a:r>
          </a:p>
        </p:txBody>
      </p:sp>
      <p:sp>
        <p:nvSpPr>
          <p:cNvPr id="259" name="Shape 259"/>
          <p:cNvSpPr/>
          <p:nvPr/>
        </p:nvSpPr>
        <p:spPr>
          <a:xfrm>
            <a:off x="3047857" y="4406782"/>
            <a:ext cx="9385301" cy="952736"/>
          </a:xfrm>
          <a:prstGeom prst="rect">
            <a:avLst/>
          </a:prstGeom>
          <a:solidFill>
            <a:srgbClr val="FFF76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Non-Functional requirement</a:t>
            </a:r>
            <a:r>
              <a:t>: The latency should not be more than one hour</a:t>
            </a:r>
          </a:p>
        </p:txBody>
      </p:sp>
      <p:sp>
        <p:nvSpPr>
          <p:cNvPr id="260" name="Shape 260"/>
          <p:cNvSpPr/>
          <p:nvPr/>
        </p:nvSpPr>
        <p:spPr>
          <a:xfrm>
            <a:off x="3048000" y="5435482"/>
            <a:ext cx="9385300" cy="952736"/>
          </a:xfrm>
          <a:prstGeom prst="rect">
            <a:avLst/>
          </a:prstGeom>
          <a:solidFill>
            <a:srgbClr val="FFF76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Process constraint</a:t>
            </a:r>
            <a:r>
              <a:t>: Two developers will be involved in this project</a:t>
            </a:r>
          </a:p>
        </p:txBody>
      </p:sp>
      <p:sp>
        <p:nvSpPr>
          <p:cNvPr id="261" name="Shape 261"/>
          <p:cNvSpPr/>
          <p:nvPr/>
        </p:nvSpPr>
        <p:spPr>
          <a:xfrm>
            <a:off x="3048000" y="6464182"/>
            <a:ext cx="9385300" cy="952736"/>
          </a:xfrm>
          <a:prstGeom prst="rect">
            <a:avLst/>
          </a:prstGeom>
          <a:solidFill>
            <a:srgbClr val="FFF76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Design constraint</a:t>
            </a:r>
            <a:r>
              <a:t>: The project will be implemented for the Android platform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1" animBg="1" advAuto="0"/>
      <p:bldP spid="258" grpId="2" animBg="1" advAuto="0"/>
      <p:bldP spid="259" grpId="3" animBg="1" advAuto="0"/>
      <p:bldP spid="260" grpId="4" animBg="1" advAuto="0"/>
      <p:bldP spid="261" grpId="5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Requirements Are Important</a:t>
            </a:r>
          </a:p>
        </p:txBody>
      </p:sp>
      <p:sp>
        <p:nvSpPr>
          <p:cNvPr id="264" name="Shape 264"/>
          <p:cNvSpPr>
            <a:spLocks noGrp="1"/>
          </p:cNvSpPr>
          <p:nvPr>
            <p:ph type="body" sz="quarter" idx="1"/>
          </p:nvPr>
        </p:nvSpPr>
        <p:spPr>
          <a:xfrm>
            <a:off x="4724400" y="7696200"/>
            <a:ext cx="7327900" cy="1358900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400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606060"/>
                </a:solidFill>
              </a:rPr>
              <a:t>[by Frederick Brooks, “No silver bullet: essence and accidents of software engineering”, 1986]</a:t>
            </a:r>
          </a:p>
        </p:txBody>
      </p:sp>
      <p:sp>
        <p:nvSpPr>
          <p:cNvPr id="265" name="Shape 2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266" name="Shape 266"/>
          <p:cNvSpPr/>
          <p:nvPr/>
        </p:nvSpPr>
        <p:spPr>
          <a:xfrm>
            <a:off x="1498600" y="2616200"/>
            <a:ext cx="11023600" cy="1155700"/>
          </a:xfrm>
          <a:prstGeom prst="rect">
            <a:avLst/>
          </a:prstGeom>
          <a:solidFill>
            <a:srgbClr val="FFF76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900"/>
              </a:spcBef>
              <a:defRPr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hardest single part of building a software system is deciding precisely what to build.</a:t>
            </a:r>
          </a:p>
        </p:txBody>
      </p:sp>
      <p:sp>
        <p:nvSpPr>
          <p:cNvPr id="267" name="Shape 267"/>
          <p:cNvSpPr/>
          <p:nvPr/>
        </p:nvSpPr>
        <p:spPr>
          <a:xfrm>
            <a:off x="1498600" y="3848100"/>
            <a:ext cx="11036300" cy="2222500"/>
          </a:xfrm>
          <a:prstGeom prst="rect">
            <a:avLst/>
          </a:prstGeom>
          <a:solidFill>
            <a:srgbClr val="FFF76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900"/>
              </a:spcBef>
              <a:defRPr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No other part of the conceptual work is as difficult as establishing the detailed technical requirements, including all interfaces to people, to machines, and to other software systems. </a:t>
            </a:r>
          </a:p>
        </p:txBody>
      </p:sp>
      <p:sp>
        <p:nvSpPr>
          <p:cNvPr id="268" name="Shape 268"/>
          <p:cNvSpPr/>
          <p:nvPr/>
        </p:nvSpPr>
        <p:spPr>
          <a:xfrm>
            <a:off x="1498600" y="6159500"/>
            <a:ext cx="11061700" cy="1689100"/>
          </a:xfrm>
          <a:prstGeom prst="rect">
            <a:avLst/>
          </a:prstGeom>
          <a:solidFill>
            <a:srgbClr val="FFF76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indent="0" algn="l">
              <a:spcBef>
                <a:spcPts val="90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r>
              <a:t>No other part of the work so cripples the resulting system if done wrong.  No other part is more difficult to rectify later.  </a:t>
            </a:r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dropped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900" y="6362700"/>
            <a:ext cx="4445000" cy="317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Shape 2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Requirements Are Important (Cont’d)</a:t>
            </a:r>
          </a:p>
        </p:txBody>
      </p:sp>
      <p:sp>
        <p:nvSpPr>
          <p:cNvPr id="272" name="Shape 272"/>
          <p:cNvSpPr>
            <a:spLocks noGrp="1"/>
          </p:cNvSpPr>
          <p:nvPr>
            <p:ph type="body" sz="half" idx="1"/>
          </p:nvPr>
        </p:nvSpPr>
        <p:spPr>
          <a:xfrm>
            <a:off x="1270000" y="2768600"/>
            <a:ext cx="10464800" cy="4597400"/>
          </a:xfrm>
          <a:prstGeom prst="rect">
            <a:avLst/>
          </a:prstGeom>
        </p:spPr>
        <p:txBody>
          <a:bodyPr/>
          <a:lstStyle/>
          <a:p>
            <a:pPr marL="1404937" indent="-642937"/>
            <a:r>
              <a:t>80% of software errors are requirements errors</a:t>
            </a:r>
          </a:p>
          <a:p>
            <a:pPr lvl="1" indent="-1333500"/>
            <a:r>
              <a:t>Here software errors are defined as errors detected after unit testing – i.e., in integration testing and after the software is released</a:t>
            </a:r>
          </a:p>
          <a:p>
            <a:pPr lvl="1" indent="-1333500"/>
            <a:r>
              <a:t>Most errors can be traced to unknown, wrong, or misunderstood requirements</a:t>
            </a:r>
          </a:p>
        </p:txBody>
      </p:sp>
      <p:sp>
        <p:nvSpPr>
          <p:cNvPr id="273" name="Shape 2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Requirements Are Important (Cont’d)</a:t>
            </a:r>
          </a:p>
        </p:txBody>
      </p:sp>
      <p:sp>
        <p:nvSpPr>
          <p:cNvPr id="276" name="Shape 276"/>
          <p:cNvSpPr>
            <a:spLocks noGrp="1"/>
          </p:cNvSpPr>
          <p:nvPr>
            <p:ph type="body" sz="quarter" idx="1"/>
          </p:nvPr>
        </p:nvSpPr>
        <p:spPr>
          <a:xfrm>
            <a:off x="1270000" y="3238500"/>
            <a:ext cx="10464800" cy="1485900"/>
          </a:xfrm>
          <a:prstGeom prst="rect">
            <a:avLst/>
          </a:prstGeom>
        </p:spPr>
        <p:txBody>
          <a:bodyPr/>
          <a:lstStyle>
            <a:lvl1pPr marL="1404937" indent="-642937"/>
          </a:lstStyle>
          <a:p>
            <a:r>
              <a:t>As time goes by, requirements errors are more expensive to fix</a:t>
            </a:r>
          </a:p>
        </p:txBody>
      </p:sp>
      <p:graphicFrame>
        <p:nvGraphicFramePr>
          <p:cNvPr id="277" name="Table 277"/>
          <p:cNvGraphicFramePr/>
          <p:nvPr/>
        </p:nvGraphicFramePr>
        <p:xfrm>
          <a:off x="1511300" y="4864100"/>
          <a:ext cx="10401300" cy="37338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50291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1988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Stage discovered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669C3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Relative repair cost (p.day)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669C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17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Requirements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 – 0.2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392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Design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392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Coding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5682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Unit test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217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Acceptance test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392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Maintenance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78" name="Shape 27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Today’s class</a:t>
            </a:r>
          </a:p>
        </p:txBody>
      </p:sp>
      <p:sp>
        <p:nvSpPr>
          <p:cNvPr id="281" name="Shape 28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404937" indent="-642937"/>
            <a:r>
              <a:t>Requirement Engineering</a:t>
            </a:r>
          </a:p>
          <a:p>
            <a:pPr lvl="1" indent="-1333500"/>
            <a:r>
              <a:t>Concepts</a:t>
            </a:r>
          </a:p>
          <a:p>
            <a:pPr lvl="2" indent="1651000"/>
            <a:r>
              <a:t>Definition</a:t>
            </a:r>
          </a:p>
          <a:p>
            <a:pPr lvl="2" indent="1651000"/>
            <a:r>
              <a:t>Stakeholders</a:t>
            </a:r>
          </a:p>
          <a:p>
            <a:pPr lvl="2" indent="1651000"/>
            <a:r>
              <a:t>Types of requirements</a:t>
            </a:r>
          </a:p>
          <a:p>
            <a:pPr lvl="1" indent="-1333500"/>
            <a:r>
              <a:t>Process</a:t>
            </a:r>
          </a:p>
          <a:p>
            <a:pPr lvl="2" indent="1651000"/>
            <a:r>
              <a:t>Elicitation</a:t>
            </a:r>
          </a:p>
          <a:p>
            <a:pPr lvl="2" indent="1651000"/>
            <a:r>
              <a:t>Analysis</a:t>
            </a:r>
          </a:p>
          <a:p>
            <a:pPr lvl="2" indent="1651000"/>
            <a:r>
              <a:t>Specification</a:t>
            </a:r>
          </a:p>
          <a:p>
            <a:pPr lvl="2" indent="1651000"/>
            <a:r>
              <a:t>Validation</a:t>
            </a:r>
          </a:p>
        </p:txBody>
      </p:sp>
      <p:sp>
        <p:nvSpPr>
          <p:cNvPr id="282" name="Shape 28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24</a:t>
            </a:fld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1879600" y="5676900"/>
            <a:ext cx="5257800" cy="584200"/>
          </a:xfrm>
          <a:prstGeom prst="rect">
            <a:avLst/>
          </a:prstGeom>
          <a:ln w="50800">
            <a:solidFill>
              <a:srgbClr val="669C3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" grpId="1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Requirement Engineering Process</a:t>
            </a:r>
          </a:p>
        </p:txBody>
      </p:sp>
      <p:sp>
        <p:nvSpPr>
          <p:cNvPr id="286" name="Shape 286"/>
          <p:cNvSpPr/>
          <p:nvPr/>
        </p:nvSpPr>
        <p:spPr>
          <a:xfrm>
            <a:off x="1168400" y="3200400"/>
            <a:ext cx="2832100" cy="977900"/>
          </a:xfrm>
          <a:prstGeom prst="rect">
            <a:avLst/>
          </a:prstGeom>
          <a:solidFill>
            <a:srgbClr val="669C3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Elicitation</a:t>
            </a:r>
          </a:p>
        </p:txBody>
      </p:sp>
      <p:sp>
        <p:nvSpPr>
          <p:cNvPr id="287" name="Shape 287"/>
          <p:cNvSpPr/>
          <p:nvPr/>
        </p:nvSpPr>
        <p:spPr>
          <a:xfrm>
            <a:off x="3708400" y="4597400"/>
            <a:ext cx="2832100" cy="977900"/>
          </a:xfrm>
          <a:prstGeom prst="rect">
            <a:avLst/>
          </a:prstGeom>
          <a:solidFill>
            <a:srgbClr val="669C3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Analysis</a:t>
            </a:r>
          </a:p>
        </p:txBody>
      </p:sp>
      <p:sp>
        <p:nvSpPr>
          <p:cNvPr id="288" name="Shape 288"/>
          <p:cNvSpPr/>
          <p:nvPr/>
        </p:nvSpPr>
        <p:spPr>
          <a:xfrm>
            <a:off x="6248400" y="5994400"/>
            <a:ext cx="2832100" cy="977900"/>
          </a:xfrm>
          <a:prstGeom prst="rect">
            <a:avLst/>
          </a:prstGeom>
          <a:solidFill>
            <a:srgbClr val="669C3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Specification</a:t>
            </a:r>
          </a:p>
        </p:txBody>
      </p:sp>
      <p:sp>
        <p:nvSpPr>
          <p:cNvPr id="289" name="Shape 289"/>
          <p:cNvSpPr/>
          <p:nvPr/>
        </p:nvSpPr>
        <p:spPr>
          <a:xfrm>
            <a:off x="8788400" y="7391400"/>
            <a:ext cx="2832100" cy="977900"/>
          </a:xfrm>
          <a:prstGeom prst="rect">
            <a:avLst/>
          </a:prstGeom>
          <a:solidFill>
            <a:srgbClr val="669C3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Validation</a:t>
            </a:r>
          </a:p>
        </p:txBody>
      </p:sp>
      <p:sp>
        <p:nvSpPr>
          <p:cNvPr id="290" name="Shape 290"/>
          <p:cNvSpPr/>
          <p:nvPr/>
        </p:nvSpPr>
        <p:spPr>
          <a:xfrm>
            <a:off x="4017764" y="3691069"/>
            <a:ext cx="1117601" cy="913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6553200" y="5105400"/>
            <a:ext cx="1117600" cy="913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2" name="Shape 292"/>
          <p:cNvSpPr/>
          <p:nvPr/>
        </p:nvSpPr>
        <p:spPr>
          <a:xfrm>
            <a:off x="9093200" y="6515100"/>
            <a:ext cx="1117600" cy="913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3" name="Shape 2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Requirements Engineering Process  </a:t>
            </a:r>
          </a:p>
        </p:txBody>
      </p:sp>
      <p:sp>
        <p:nvSpPr>
          <p:cNvPr id="296" name="Shape 29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404937" indent="-642937"/>
            <a:r>
              <a:t>Determine the requirements of a system, and specify what behavior is realized</a:t>
            </a:r>
          </a:p>
          <a:p>
            <a:pPr lvl="1" indent="-1333500"/>
            <a:r>
              <a:t>Work with stakeholders to elicit the requirements</a:t>
            </a:r>
          </a:p>
          <a:p>
            <a:pPr lvl="1" indent="-1333500"/>
            <a:r>
              <a:t>Analyze and model the requirement </a:t>
            </a:r>
          </a:p>
          <a:p>
            <a:pPr lvl="1" indent="-1333500"/>
            <a:r>
              <a:t>Document the requirements in a software requirements specification</a:t>
            </a:r>
          </a:p>
          <a:p>
            <a:pPr lvl="1" indent="-1333500"/>
            <a:r>
              <a:t>Validate the software specification</a:t>
            </a:r>
          </a:p>
        </p:txBody>
      </p:sp>
      <p:sp>
        <p:nvSpPr>
          <p:cNvPr id="297" name="Shape 29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26</a:t>
            </a:fld>
            <a:endParaRPr/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Requirement Engineering Process</a:t>
            </a:r>
          </a:p>
        </p:txBody>
      </p:sp>
      <p:sp>
        <p:nvSpPr>
          <p:cNvPr id="300" name="Shape 300"/>
          <p:cNvSpPr/>
          <p:nvPr/>
        </p:nvSpPr>
        <p:spPr>
          <a:xfrm>
            <a:off x="1168400" y="3200400"/>
            <a:ext cx="2832100" cy="977900"/>
          </a:xfrm>
          <a:prstGeom prst="rect">
            <a:avLst/>
          </a:prstGeom>
          <a:solidFill>
            <a:srgbClr val="669C3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Elicitation</a:t>
            </a:r>
          </a:p>
        </p:txBody>
      </p:sp>
      <p:sp>
        <p:nvSpPr>
          <p:cNvPr id="301" name="Shape 301"/>
          <p:cNvSpPr/>
          <p:nvPr/>
        </p:nvSpPr>
        <p:spPr>
          <a:xfrm>
            <a:off x="3708400" y="4597400"/>
            <a:ext cx="2832100" cy="977900"/>
          </a:xfrm>
          <a:prstGeom prst="rect">
            <a:avLst/>
          </a:prstGeom>
          <a:solidFill>
            <a:srgbClr val="669C3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Analysis</a:t>
            </a:r>
          </a:p>
        </p:txBody>
      </p:sp>
      <p:sp>
        <p:nvSpPr>
          <p:cNvPr id="302" name="Shape 302"/>
          <p:cNvSpPr/>
          <p:nvPr/>
        </p:nvSpPr>
        <p:spPr>
          <a:xfrm>
            <a:off x="6248400" y="5994400"/>
            <a:ext cx="2832100" cy="977900"/>
          </a:xfrm>
          <a:prstGeom prst="rect">
            <a:avLst/>
          </a:prstGeom>
          <a:solidFill>
            <a:srgbClr val="669C3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Specification</a:t>
            </a:r>
          </a:p>
        </p:txBody>
      </p:sp>
      <p:sp>
        <p:nvSpPr>
          <p:cNvPr id="303" name="Shape 303"/>
          <p:cNvSpPr/>
          <p:nvPr/>
        </p:nvSpPr>
        <p:spPr>
          <a:xfrm>
            <a:off x="8788400" y="7391400"/>
            <a:ext cx="2832100" cy="977900"/>
          </a:xfrm>
          <a:prstGeom prst="rect">
            <a:avLst/>
          </a:prstGeom>
          <a:solidFill>
            <a:srgbClr val="669C3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Validation</a:t>
            </a:r>
          </a:p>
        </p:txBody>
      </p:sp>
      <p:sp>
        <p:nvSpPr>
          <p:cNvPr id="304" name="Shape 304"/>
          <p:cNvSpPr/>
          <p:nvPr/>
        </p:nvSpPr>
        <p:spPr>
          <a:xfrm>
            <a:off x="4017764" y="3691069"/>
            <a:ext cx="1117601" cy="913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6553200" y="5105400"/>
            <a:ext cx="1117600" cy="913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9093200" y="6515100"/>
            <a:ext cx="1117600" cy="913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1181100" y="3200400"/>
            <a:ext cx="2819400" cy="990600"/>
          </a:xfrm>
          <a:prstGeom prst="rect">
            <a:avLst/>
          </a:prstGeom>
          <a:ln w="76200">
            <a:solidFill>
              <a:srgbClr val="D95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8" name="Shape 30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27</a:t>
            </a:fld>
            <a:endParaRPr/>
          </a:p>
        </p:txBody>
      </p:sp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Requirements Elicitation </a:t>
            </a:r>
          </a:p>
        </p:txBody>
      </p:sp>
      <p:sp>
        <p:nvSpPr>
          <p:cNvPr id="311" name="Shape 3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404937" indent="-642937"/>
            <a:r>
              <a:t>Elicitation is to gather</a:t>
            </a:r>
          </a:p>
          <a:p>
            <a:pPr lvl="1" indent="-1333500"/>
            <a:r>
              <a:t>Functions that the system should perform</a:t>
            </a:r>
          </a:p>
          <a:p>
            <a:pPr lvl="1" indent="-1333500"/>
            <a:r>
              <a:t>Non-functional requirements that the system should exhibit </a:t>
            </a:r>
          </a:p>
          <a:p>
            <a:pPr marL="1404937" indent="-642937"/>
            <a:r>
              <a:t>Elicitation is critical but difficult</a:t>
            </a:r>
          </a:p>
          <a:p>
            <a:pPr lvl="1" indent="-1333500"/>
            <a:r>
              <a:t>Customers are not good at describing what they want</a:t>
            </a:r>
          </a:p>
          <a:p>
            <a:pPr lvl="1" indent="-1333500"/>
            <a:r>
              <a:t>Software engineers are not good at understanding what customers want</a:t>
            </a:r>
          </a:p>
          <a:p>
            <a:pPr lvl="1" indent="-1333500"/>
            <a:r>
              <a:t>Customers and software engineers speak different languages</a:t>
            </a:r>
          </a:p>
        </p:txBody>
      </p:sp>
      <p:sp>
        <p:nvSpPr>
          <p:cNvPr id="312" name="Shape 3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28</a:t>
            </a:fld>
            <a:endParaRPr/>
          </a:p>
        </p:txBody>
      </p:sp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Elicitation Approaches</a:t>
            </a:r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404937" indent="-642937"/>
            <a:r>
              <a:t>Brainstorming</a:t>
            </a:r>
          </a:p>
          <a:p>
            <a:pPr marL="1404937" indent="-642937"/>
            <a:r>
              <a:t>Interviewing</a:t>
            </a:r>
          </a:p>
          <a:p>
            <a:pPr marL="1404937" indent="-642937"/>
            <a:r>
              <a:t>Ethnography</a:t>
            </a:r>
          </a:p>
          <a:p>
            <a:pPr marL="1404937" indent="-642937"/>
            <a:r>
              <a:t>Strawman/Prototype</a:t>
            </a:r>
          </a:p>
        </p:txBody>
      </p:sp>
      <p:sp>
        <p:nvSpPr>
          <p:cNvPr id="316" name="Shape 3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29</a:t>
            </a:fld>
            <a:endParaRPr/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Iterative Model</a:t>
            </a:r>
          </a:p>
        </p:txBody>
      </p:sp>
      <p:sp>
        <p:nvSpPr>
          <p:cNvPr id="139" name="Shape 1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2438400" y="4089400"/>
            <a:ext cx="2832100" cy="977900"/>
          </a:xfrm>
          <a:prstGeom prst="rect">
            <a:avLst/>
          </a:prstGeom>
          <a:solidFill>
            <a:srgbClr val="669C3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Requirement Engineering</a:t>
            </a:r>
          </a:p>
        </p:txBody>
      </p:sp>
      <p:sp>
        <p:nvSpPr>
          <p:cNvPr id="141" name="Shape 141"/>
          <p:cNvSpPr/>
          <p:nvPr/>
        </p:nvSpPr>
        <p:spPr>
          <a:xfrm>
            <a:off x="4978400" y="5486400"/>
            <a:ext cx="2832100" cy="1739900"/>
          </a:xfrm>
          <a:prstGeom prst="rect">
            <a:avLst/>
          </a:prstGeom>
          <a:solidFill>
            <a:srgbClr val="669C3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r>
              <a:t>Design&amp;</a:t>
            </a:r>
          </a:p>
          <a:p>
            <a:pPr>
              <a:defRPr sz="3200">
                <a:solidFill>
                  <a:srgbClr val="FFFFFF"/>
                </a:solidFill>
              </a:defRPr>
            </a:pPr>
            <a:r>
              <a:t>Implementation</a:t>
            </a:r>
          </a:p>
          <a:p>
            <a:pPr>
              <a:defRPr sz="3200">
                <a:solidFill>
                  <a:srgbClr val="FFFFFF"/>
                </a:solidFill>
              </a:defRPr>
            </a:pPr>
            <a:r>
              <a:t>&amp;Integration</a:t>
            </a:r>
          </a:p>
        </p:txBody>
      </p:sp>
      <p:sp>
        <p:nvSpPr>
          <p:cNvPr id="142" name="Shape 142"/>
          <p:cNvSpPr/>
          <p:nvPr/>
        </p:nvSpPr>
        <p:spPr>
          <a:xfrm>
            <a:off x="5287764" y="4580069"/>
            <a:ext cx="1117601" cy="913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8178800" y="7239000"/>
            <a:ext cx="2832100" cy="977900"/>
          </a:xfrm>
          <a:prstGeom prst="rect">
            <a:avLst/>
          </a:prstGeom>
          <a:solidFill>
            <a:srgbClr val="669C3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Testing</a:t>
            </a:r>
          </a:p>
        </p:txBody>
      </p:sp>
      <p:sp>
        <p:nvSpPr>
          <p:cNvPr id="144" name="Shape 144"/>
          <p:cNvSpPr/>
          <p:nvPr/>
        </p:nvSpPr>
        <p:spPr>
          <a:xfrm>
            <a:off x="7823200" y="6337300"/>
            <a:ext cx="1117600" cy="913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3704445" y="5104670"/>
            <a:ext cx="4475017" cy="26253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dropped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933" y="2713382"/>
            <a:ext cx="7176468" cy="6146801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Shape 3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Brainstorm</a:t>
            </a:r>
          </a:p>
        </p:txBody>
      </p:sp>
      <p:sp>
        <p:nvSpPr>
          <p:cNvPr id="320" name="Shape 3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30</a:t>
            </a:fld>
            <a:endParaRPr/>
          </a:p>
        </p:txBody>
      </p:sp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Brainstorm</a:t>
            </a:r>
          </a:p>
        </p:txBody>
      </p:sp>
      <p:sp>
        <p:nvSpPr>
          <p:cNvPr id="323" name="Shape 3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404937" indent="-642937"/>
            <a:r>
              <a:t>Gather stakeholders, collect ideas from them and prune ideas</a:t>
            </a:r>
          </a:p>
          <a:p>
            <a:pPr marL="1404937" indent="-642937"/>
            <a:r>
              <a:t>Organization Tips:</a:t>
            </a:r>
          </a:p>
          <a:p>
            <a:pPr lvl="1" indent="-1333500"/>
            <a:r>
              <a:t>Keep the number of participants “reasonable”</a:t>
            </a:r>
          </a:p>
          <a:p>
            <a:pPr lvl="1" indent="-1333500"/>
            <a:r>
              <a:t>Invite the most creative people to multiple sessions</a:t>
            </a:r>
          </a:p>
        </p:txBody>
      </p:sp>
      <p:sp>
        <p:nvSpPr>
          <p:cNvPr id="324" name="Shape 3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31</a:t>
            </a:fld>
            <a:endParaRPr/>
          </a:p>
        </p:txBody>
      </p:sp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Brainstorm - the Storm</a:t>
            </a:r>
          </a:p>
        </p:txBody>
      </p:sp>
      <p:sp>
        <p:nvSpPr>
          <p:cNvPr id="327" name="Shape 32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404937" indent="-642937"/>
            <a:r>
              <a:t>Purpose</a:t>
            </a:r>
          </a:p>
          <a:p>
            <a:pPr lvl="1" indent="-1333500"/>
            <a:r>
              <a:t>Generate as many ideas as possible</a:t>
            </a:r>
          </a:p>
          <a:p>
            <a:pPr lvl="1" indent="-1333500"/>
            <a:r>
              <a:t>Quantity, not quality, is goal at this stage</a:t>
            </a:r>
          </a:p>
          <a:p>
            <a:pPr marL="1404937" indent="-642937"/>
            <a:r>
              <a:t>Common Rules</a:t>
            </a:r>
          </a:p>
          <a:p>
            <a:pPr lvl="1" indent="-1333500"/>
            <a:r>
              <a:t>No criticism or debate</a:t>
            </a:r>
          </a:p>
          <a:p>
            <a:pPr lvl="1" indent="-1333500"/>
            <a:r>
              <a:t>Write down all ideas where all can see </a:t>
            </a:r>
          </a:p>
          <a:p>
            <a:pPr lvl="1" indent="-1333500"/>
            <a:r>
              <a:t>No self-censor or wondering if an idea is practical	</a:t>
            </a:r>
          </a:p>
          <a:p>
            <a:pPr lvl="1" indent="-1333500"/>
            <a:r>
              <a:t>Original list does not get circulated outside of the meeting</a:t>
            </a:r>
          </a:p>
        </p:txBody>
      </p:sp>
      <p:sp>
        <p:nvSpPr>
          <p:cNvPr id="328" name="Shape 3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32</a:t>
            </a:fld>
            <a:endParaRPr/>
          </a:p>
        </p:txBody>
      </p:sp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Brainstorm – the Calm</a:t>
            </a:r>
          </a:p>
        </p:txBody>
      </p:sp>
      <p:sp>
        <p:nvSpPr>
          <p:cNvPr id="331" name="Shape 33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404937" indent="-642937"/>
            <a:r>
              <a:t>Purpose</a:t>
            </a:r>
          </a:p>
          <a:p>
            <a:pPr lvl="1" indent="-1333500"/>
            <a:r>
              <a:t>Review, consolidate, combine, clarify, and expand</a:t>
            </a:r>
          </a:p>
          <a:p>
            <a:pPr lvl="1" indent="-1333500"/>
            <a:r>
              <a:t>Rank the list by priority somehow; choose a winner</a:t>
            </a:r>
          </a:p>
          <a:p>
            <a:pPr marL="1404937" indent="-642937"/>
            <a:r>
              <a:t>Common Rules</a:t>
            </a:r>
          </a:p>
          <a:p>
            <a:pPr lvl="1" indent="-1333500"/>
            <a:r>
              <a:t>Go over the list and explain ideas more carefully</a:t>
            </a:r>
          </a:p>
          <a:p>
            <a:pPr lvl="1" indent="-1333500"/>
            <a:r>
              <a:t>Categorize into “maybe” and “no” by pre-agreed consensus method (e.g., voting, priority points)</a:t>
            </a:r>
          </a:p>
          <a:p>
            <a:pPr lvl="1" indent="-1333500"/>
            <a:r>
              <a:t>Be careful about time: meetings should have a fixed time frame (90-120 minutes)</a:t>
            </a:r>
          </a:p>
        </p:txBody>
      </p:sp>
      <p:sp>
        <p:nvSpPr>
          <p:cNvPr id="332" name="Shape 3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33</a:t>
            </a:fld>
            <a:endParaRPr/>
          </a:p>
        </p:txBody>
      </p:sp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Brainstorm: Pros &amp; Cons?</a:t>
            </a:r>
          </a:p>
        </p:txBody>
      </p:sp>
      <p:sp>
        <p:nvSpPr>
          <p:cNvPr id="335" name="Shape 335"/>
          <p:cNvSpPr>
            <a:spLocks noGrp="1"/>
          </p:cNvSpPr>
          <p:nvPr>
            <p:ph type="body" sz="half" idx="1"/>
          </p:nvPr>
        </p:nvSpPr>
        <p:spPr>
          <a:xfrm>
            <a:off x="1270000" y="2768600"/>
            <a:ext cx="11569700" cy="2603500"/>
          </a:xfrm>
          <a:prstGeom prst="rect">
            <a:avLst/>
          </a:prstGeom>
        </p:spPr>
        <p:txBody>
          <a:bodyPr/>
          <a:lstStyle/>
          <a:p>
            <a:pPr marL="1404937" indent="-642937"/>
            <a:r>
              <a:t>Pros</a:t>
            </a:r>
          </a:p>
          <a:p>
            <a:pPr marL="1404937" indent="-642937"/>
            <a:endParaRPr/>
          </a:p>
          <a:p>
            <a:pPr marL="1404937" indent="-642937"/>
            <a:endParaRPr/>
          </a:p>
          <a:p>
            <a:pPr marL="1404937" indent="-642937"/>
            <a:r>
              <a:t>Cons</a:t>
            </a:r>
          </a:p>
        </p:txBody>
      </p:sp>
      <p:sp>
        <p:nvSpPr>
          <p:cNvPr id="336" name="Shape 3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34</a:t>
            </a:fld>
            <a:endParaRPr/>
          </a:p>
        </p:txBody>
      </p:sp>
      <p:sp>
        <p:nvSpPr>
          <p:cNvPr id="337" name="Shape 337"/>
          <p:cNvSpPr/>
          <p:nvPr/>
        </p:nvSpPr>
        <p:spPr>
          <a:xfrm>
            <a:off x="1270000" y="3543300"/>
            <a:ext cx="110490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333500" lvl="2" indent="-571500" algn="l">
              <a:spcBef>
                <a:spcPts val="900"/>
              </a:spcBef>
              <a:buSzPct val="171000"/>
              <a:buChar char="•"/>
              <a:defRPr sz="3200"/>
            </a:pPr>
            <a:r>
              <a:t>No Preliminary Knowledge Preparation</a:t>
            </a:r>
          </a:p>
          <a:p>
            <a:pPr marL="1333500" lvl="2" indent="-571500" algn="l">
              <a:spcBef>
                <a:spcPts val="900"/>
              </a:spcBef>
              <a:buSzPct val="171000"/>
              <a:buChar char="•"/>
              <a:defRPr sz="3200"/>
            </a:pPr>
            <a:r>
              <a:t>Comprehensive gathering of ideas, solve conflicts earlier</a:t>
            </a:r>
          </a:p>
        </p:txBody>
      </p:sp>
      <p:sp>
        <p:nvSpPr>
          <p:cNvPr id="338" name="Shape 338"/>
          <p:cNvSpPr/>
          <p:nvPr/>
        </p:nvSpPr>
        <p:spPr>
          <a:xfrm>
            <a:off x="1270000" y="5346700"/>
            <a:ext cx="10871200" cy="158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333500" lvl="2" indent="-571500" algn="l">
              <a:spcBef>
                <a:spcPts val="900"/>
              </a:spcBef>
              <a:buSzPct val="171000"/>
              <a:buChar char="•"/>
              <a:defRPr sz="3200"/>
            </a:pPr>
            <a:r>
              <a:t>No clear mission, costly for gathering, may take a long time</a:t>
            </a:r>
          </a:p>
          <a:p>
            <a:pPr marL="1333500" lvl="2" indent="-571500" algn="l">
              <a:spcBef>
                <a:spcPts val="900"/>
              </a:spcBef>
              <a:buSzPct val="171000"/>
              <a:buChar char="•"/>
              <a:defRPr sz="3200"/>
            </a:pPr>
            <a:r>
              <a:t>People from different field may feel difficult to interact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" grpId="1" animBg="1" advAuto="0"/>
      <p:bldP spid="338" grpId="2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Brainstorm Applicability</a:t>
            </a:r>
          </a:p>
        </p:txBody>
      </p:sp>
      <p:sp>
        <p:nvSpPr>
          <p:cNvPr id="341" name="Shape 341"/>
          <p:cNvSpPr>
            <a:spLocks noGrp="1"/>
          </p:cNvSpPr>
          <p:nvPr>
            <p:ph type="body" sz="half" idx="1"/>
          </p:nvPr>
        </p:nvSpPr>
        <p:spPr>
          <a:xfrm>
            <a:off x="1270000" y="6197600"/>
            <a:ext cx="10464800" cy="2451100"/>
          </a:xfrm>
          <a:prstGeom prst="rect">
            <a:avLst/>
          </a:prstGeom>
        </p:spPr>
        <p:txBody>
          <a:bodyPr/>
          <a:lstStyle/>
          <a:p>
            <a:pPr marL="1404937" indent="-642937"/>
            <a:r>
              <a:t>Good: Startup software, general topic, e.g. personal shopping software</a:t>
            </a:r>
          </a:p>
          <a:p>
            <a:pPr marL="1404937" indent="-642937"/>
            <a:r>
              <a:t>Not good: Domain experts/systems exist, limited resources, e.g., ATM banking system</a:t>
            </a:r>
          </a:p>
        </p:txBody>
      </p:sp>
      <p:sp>
        <p:nvSpPr>
          <p:cNvPr id="342" name="Shape 34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35</a:t>
            </a:fld>
            <a:endParaRPr/>
          </a:p>
        </p:txBody>
      </p:sp>
      <p:pic>
        <p:nvPicPr>
          <p:cNvPr id="343" name="dropped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418" y="3098800"/>
            <a:ext cx="4051731" cy="2641601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Shape 344"/>
          <p:cNvSpPr/>
          <p:nvPr/>
        </p:nvSpPr>
        <p:spPr>
          <a:xfrm>
            <a:off x="6162123" y="3771900"/>
            <a:ext cx="670099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vs.</a:t>
            </a:r>
          </a:p>
        </p:txBody>
      </p:sp>
      <p:pic>
        <p:nvPicPr>
          <p:cNvPr id="345" name="dropped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969" y="3289300"/>
            <a:ext cx="3860801" cy="25715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" grpId="1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dropped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2981677"/>
            <a:ext cx="6299201" cy="6124224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Shape 3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Interviews</a:t>
            </a:r>
          </a:p>
        </p:txBody>
      </p:sp>
      <p:sp>
        <p:nvSpPr>
          <p:cNvPr id="349" name="Shape 3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36</a:t>
            </a:fld>
            <a:endParaRPr/>
          </a:p>
        </p:txBody>
      </p:sp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6819900"/>
          </a:xfrm>
          <a:prstGeom prst="rect">
            <a:avLst/>
          </a:prstGeom>
        </p:spPr>
        <p:txBody>
          <a:bodyPr/>
          <a:lstStyle/>
          <a:p>
            <a:pPr marL="1404937" indent="-642937"/>
            <a:r>
              <a:t>Formal or informal interviews with stakeholders</a:t>
            </a:r>
          </a:p>
          <a:p>
            <a:pPr marL="1404937" indent="-642937"/>
            <a:r>
              <a:t>Types of interview</a:t>
            </a:r>
          </a:p>
          <a:p>
            <a:pPr lvl="1" indent="-1333500"/>
            <a:r>
              <a:t>Closed interviews: based on pre-determined list of questions</a:t>
            </a:r>
          </a:p>
          <a:p>
            <a:pPr lvl="1" indent="-1333500"/>
            <a:r>
              <a:t>Open interviews: issues are explored with stakeholders.</a:t>
            </a:r>
          </a:p>
          <a:p>
            <a:pPr marL="1404937" indent="-642937"/>
            <a:r>
              <a:t>Effective interviewing</a:t>
            </a:r>
          </a:p>
          <a:p>
            <a:pPr lvl="1" indent="-1333500"/>
            <a:r>
              <a:t>Prompt the interviewee to get discussions going using a requirement proposal</a:t>
            </a:r>
          </a:p>
          <a:p>
            <a:pPr lvl="1" indent="-1333500"/>
            <a:r>
              <a:t>Be open-minded, avoid pre-conceived ideas </a:t>
            </a:r>
          </a:p>
        </p:txBody>
      </p:sp>
      <p:sp>
        <p:nvSpPr>
          <p:cNvPr id="352" name="Shape 3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Interviews</a:t>
            </a:r>
          </a:p>
        </p:txBody>
      </p:sp>
      <p:sp>
        <p:nvSpPr>
          <p:cNvPr id="353" name="Shape 3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37</a:t>
            </a:fld>
            <a:endParaRPr/>
          </a:p>
        </p:txBody>
      </p:sp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Interviews in practice</a:t>
            </a:r>
          </a:p>
        </p:txBody>
      </p:sp>
      <p:sp>
        <p:nvSpPr>
          <p:cNvPr id="356" name="Shape 35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404937" indent="-642937"/>
            <a:r>
              <a:t>Mostly used approach for requirement elicitation: in almost every project</a:t>
            </a:r>
          </a:p>
          <a:p>
            <a:pPr marL="1404937" indent="-642937"/>
            <a:endParaRPr/>
          </a:p>
          <a:p>
            <a:pPr marL="1404937" indent="-642937"/>
            <a:r>
              <a:t>Normally a mix of closed and open interviews</a:t>
            </a:r>
          </a:p>
        </p:txBody>
      </p:sp>
      <p:sp>
        <p:nvSpPr>
          <p:cNvPr id="357" name="Shape 3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38</a:t>
            </a:fld>
            <a:endParaRPr/>
          </a:p>
        </p:txBody>
      </p:sp>
    </p:spTree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Interviews: Pros &amp; Cons</a:t>
            </a:r>
          </a:p>
        </p:txBody>
      </p:sp>
      <p:sp>
        <p:nvSpPr>
          <p:cNvPr id="360" name="Shape 360"/>
          <p:cNvSpPr>
            <a:spLocks noGrp="1"/>
          </p:cNvSpPr>
          <p:nvPr>
            <p:ph type="body" sz="half" idx="1"/>
          </p:nvPr>
        </p:nvSpPr>
        <p:spPr>
          <a:xfrm>
            <a:off x="1270000" y="2768600"/>
            <a:ext cx="10464800" cy="3289300"/>
          </a:xfrm>
          <a:prstGeom prst="rect">
            <a:avLst/>
          </a:prstGeom>
        </p:spPr>
        <p:txBody>
          <a:bodyPr/>
          <a:lstStyle/>
          <a:p>
            <a:pPr marL="1404937" indent="-642937"/>
            <a:r>
              <a:t>Pros</a:t>
            </a:r>
          </a:p>
          <a:p>
            <a:pPr lvl="1" indent="-1333500"/>
            <a:endParaRPr/>
          </a:p>
          <a:p>
            <a:pPr lvl="1" indent="-1333500"/>
            <a:endParaRPr/>
          </a:p>
          <a:p>
            <a:pPr lvl="1" indent="-1333500"/>
            <a:endParaRPr/>
          </a:p>
          <a:p>
            <a:pPr marL="1404937" indent="-642937"/>
            <a:r>
              <a:t>Cons</a:t>
            </a:r>
          </a:p>
        </p:txBody>
      </p:sp>
      <p:sp>
        <p:nvSpPr>
          <p:cNvPr id="361" name="Shape 36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39</a:t>
            </a:fld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1231900" y="3568700"/>
            <a:ext cx="6430963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1333500" lvl="2" indent="-571500" algn="l">
              <a:spcBef>
                <a:spcPts val="900"/>
              </a:spcBef>
              <a:buSzPct val="171000"/>
              <a:buChar char="•"/>
              <a:defRPr sz="3200"/>
            </a:pPr>
            <a:r>
              <a:t>Simple to apply in practice</a:t>
            </a:r>
          </a:p>
          <a:p>
            <a:pPr marL="1333500" lvl="2" indent="-571500" algn="l">
              <a:spcBef>
                <a:spcPts val="900"/>
              </a:spcBef>
              <a:buSzPct val="171000"/>
              <a:buChar char="•"/>
              <a:defRPr sz="3200"/>
            </a:pPr>
            <a:r>
              <a:t>Usually can get some progress</a:t>
            </a:r>
          </a:p>
        </p:txBody>
      </p:sp>
      <p:sp>
        <p:nvSpPr>
          <p:cNvPr id="363" name="Shape 363"/>
          <p:cNvSpPr/>
          <p:nvPr/>
        </p:nvSpPr>
        <p:spPr>
          <a:xfrm>
            <a:off x="1257300" y="5969000"/>
            <a:ext cx="10947400" cy="204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333500" lvl="2" indent="-571500" algn="l">
              <a:spcBef>
                <a:spcPts val="900"/>
              </a:spcBef>
              <a:buSzPct val="171000"/>
              <a:buChar char="•"/>
              <a:defRPr sz="3200"/>
            </a:pPr>
            <a:r>
              <a:t>Interviewee may ignore details because they are too familiar with them</a:t>
            </a:r>
          </a:p>
          <a:p>
            <a:pPr marL="1333500" lvl="2" indent="-571500" algn="l">
              <a:spcBef>
                <a:spcPts val="900"/>
              </a:spcBef>
              <a:buSzPct val="171000"/>
              <a:buChar char="•"/>
              <a:defRPr sz="3200"/>
            </a:pPr>
            <a:r>
              <a:t>Interviewee may have too little knowledge in computer science to express their ideas effectively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2" grpId="1" animBg="1" advAuto="0"/>
      <p:bldP spid="363" grpId="2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1442700" cy="5715000"/>
          </a:xfrm>
          <a:prstGeom prst="rect">
            <a:avLst/>
          </a:prstGeom>
        </p:spPr>
        <p:txBody>
          <a:bodyPr/>
          <a:lstStyle/>
          <a:p>
            <a:pPr marL="1404937" indent="-642937"/>
            <a:r>
              <a:t>Users involve earlier</a:t>
            </a:r>
          </a:p>
          <a:p>
            <a:pPr lvl="1" indent="-1333500"/>
            <a:r>
              <a:t>User can give feedback after the first version released</a:t>
            </a:r>
          </a:p>
          <a:p>
            <a:pPr marL="1404937" indent="-642937"/>
            <a:r>
              <a:t>Cheaper to get a working software</a:t>
            </a:r>
          </a:p>
          <a:p>
            <a:pPr lvl="1" indent="-1333500"/>
            <a:r>
              <a:t>Get the first version very fast</a:t>
            </a:r>
          </a:p>
          <a:p>
            <a:pPr marL="1404937" indent="-642937"/>
            <a:r>
              <a:t>The software always work, though not perfect</a:t>
            </a:r>
          </a:p>
          <a:p>
            <a:pPr lvl="1" indent="-1333500"/>
            <a:r>
              <a:t>Important in many cases, e.g., in competitions</a:t>
            </a:r>
          </a:p>
          <a:p>
            <a:pPr marL="1404937" indent="-642937"/>
            <a:r>
              <a:t>Keep refining requirements, and accommodates changes</a:t>
            </a:r>
          </a:p>
          <a:p>
            <a:pPr lvl="1" indent="-1333500"/>
            <a:r>
              <a:t>Cost for requirement changes/errors are small</a:t>
            </a:r>
          </a:p>
        </p:txBody>
      </p:sp>
      <p:sp>
        <p:nvSpPr>
          <p:cNvPr id="148" name="Shape 1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Advantages</a:t>
            </a:r>
          </a:p>
        </p:txBody>
      </p:sp>
      <p:sp>
        <p:nvSpPr>
          <p:cNvPr id="149" name="Shape 1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1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Talk-based Requirement Gathering</a:t>
            </a:r>
          </a:p>
        </p:txBody>
      </p:sp>
      <p:sp>
        <p:nvSpPr>
          <p:cNvPr id="366" name="Shape 366"/>
          <p:cNvSpPr>
            <a:spLocks noGrp="1"/>
          </p:cNvSpPr>
          <p:nvPr>
            <p:ph type="body" sz="half" idx="1"/>
          </p:nvPr>
        </p:nvSpPr>
        <p:spPr>
          <a:xfrm>
            <a:off x="1270000" y="2768600"/>
            <a:ext cx="10464800" cy="3352800"/>
          </a:xfrm>
          <a:prstGeom prst="rect">
            <a:avLst/>
          </a:prstGeom>
        </p:spPr>
        <p:txBody>
          <a:bodyPr/>
          <a:lstStyle/>
          <a:p>
            <a:pPr marL="1404937" indent="-642937"/>
            <a:r>
              <a:t>Terminology Problem</a:t>
            </a:r>
          </a:p>
          <a:p>
            <a:pPr marL="1404937" indent="-642937"/>
            <a:r>
              <a:t>Sometimes people fails to articulate what they want</a:t>
            </a:r>
          </a:p>
          <a:p>
            <a:pPr lvl="1" indent="-1333500"/>
            <a:r>
              <a:t>Too familiar to come up with</a:t>
            </a:r>
          </a:p>
          <a:p>
            <a:pPr lvl="1" indent="-1333500"/>
            <a:r>
              <a:t>Fail to go to the details</a:t>
            </a:r>
          </a:p>
        </p:txBody>
      </p:sp>
      <p:sp>
        <p:nvSpPr>
          <p:cNvPr id="367" name="Shape 3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40</a:t>
            </a:fld>
            <a:endParaRPr/>
          </a:p>
        </p:txBody>
      </p:sp>
      <p:grpSp>
        <p:nvGrpSpPr>
          <p:cNvPr id="370" name="Group 370"/>
          <p:cNvGrpSpPr/>
          <p:nvPr/>
        </p:nvGrpSpPr>
        <p:grpSpPr>
          <a:xfrm>
            <a:off x="279400" y="6692900"/>
            <a:ext cx="12903200" cy="3048000"/>
            <a:chOff x="0" y="0"/>
            <a:chExt cx="12903200" cy="3048000"/>
          </a:xfrm>
        </p:grpSpPr>
        <p:pic>
          <p:nvPicPr>
            <p:cNvPr id="368" name="dropped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3048000" cy="304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9" name="Shape 369"/>
            <p:cNvSpPr/>
            <p:nvPr/>
          </p:nvSpPr>
          <p:spPr>
            <a:xfrm>
              <a:off x="1816100" y="292100"/>
              <a:ext cx="11087100" cy="800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0" algn="l">
                <a:spcBef>
                  <a:spcPts val="900"/>
                </a:spcBef>
                <a:defRPr sz="4800">
                  <a:solidFill>
                    <a:srgbClr val="669C35"/>
                  </a:solidFill>
                </a:defRPr>
              </a:pPr>
              <a:r>
                <a:t>Practice-based requirement gathering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0" grpId="1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Ethnography</a:t>
            </a:r>
          </a:p>
        </p:txBody>
      </p:sp>
      <p:sp>
        <p:nvSpPr>
          <p:cNvPr id="373" name="Shape 3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41</a:t>
            </a:fld>
            <a:endParaRPr/>
          </a:p>
        </p:txBody>
      </p:sp>
      <p:pic>
        <p:nvPicPr>
          <p:cNvPr id="374" name="dropped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2797175"/>
            <a:ext cx="8255000" cy="61912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Ethnography: Origin</a:t>
            </a:r>
          </a:p>
        </p:txBody>
      </p:sp>
      <p:sp>
        <p:nvSpPr>
          <p:cNvPr id="377" name="Shape 37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404937" indent="-642937"/>
            <a:r>
              <a:t>A social scientist spends a considerable time observing and analyzing how people actually work.</a:t>
            </a:r>
          </a:p>
          <a:p>
            <a:pPr marL="1404937" indent="-642937"/>
            <a:endParaRPr/>
          </a:p>
          <a:p>
            <a:pPr marL="1404937" indent="-642937"/>
            <a:r>
              <a:t>People do not have to explain or articulate their work.</a:t>
            </a:r>
          </a:p>
          <a:p>
            <a:pPr marL="1404937" indent="-642937"/>
            <a:endParaRPr/>
          </a:p>
          <a:p>
            <a:pPr marL="1404937" indent="-642937"/>
            <a:r>
              <a:t>Social and organizational factors of importance may be observed.</a:t>
            </a:r>
          </a:p>
        </p:txBody>
      </p:sp>
      <p:sp>
        <p:nvSpPr>
          <p:cNvPr id="378" name="Shape 37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42</a:t>
            </a:fld>
            <a:endParaRPr/>
          </a:p>
        </p:txBody>
      </p:sp>
    </p:spTree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Ethnography for Requirement</a:t>
            </a:r>
          </a:p>
        </p:txBody>
      </p:sp>
      <p:sp>
        <p:nvSpPr>
          <p:cNvPr id="381" name="Shape 381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6629400"/>
          </a:xfrm>
          <a:prstGeom prst="rect">
            <a:avLst/>
          </a:prstGeom>
        </p:spPr>
        <p:txBody>
          <a:bodyPr/>
          <a:lstStyle/>
          <a:p>
            <a:pPr marL="1404937" indent="-642937"/>
            <a:r>
              <a:t>Discover requirements by observing the way that people actually work</a:t>
            </a:r>
          </a:p>
          <a:p>
            <a:pPr marL="1404937" indent="-642937"/>
            <a:r>
              <a:t>This include the interaction and collaboration between people doing their work</a:t>
            </a:r>
          </a:p>
          <a:p>
            <a:pPr lvl="1" indent="-1333500"/>
            <a:r>
              <a:t>Talks, emails, meetings, …</a:t>
            </a:r>
          </a:p>
          <a:p>
            <a:pPr marL="1404937" indent="-642937"/>
            <a:r>
              <a:t>Gathering of real data generated in the actual work</a:t>
            </a:r>
          </a:p>
          <a:p>
            <a:pPr lvl="1" indent="-1333500"/>
            <a:r>
              <a:t>reports</a:t>
            </a:r>
          </a:p>
          <a:p>
            <a:pPr lvl="1" indent="-1333500"/>
            <a:r>
              <a:t>filled forms</a:t>
            </a:r>
          </a:p>
          <a:p>
            <a:pPr lvl="1" indent="-1333500"/>
            <a:r>
              <a:t>emails, …</a:t>
            </a:r>
          </a:p>
        </p:txBody>
      </p:sp>
      <p:sp>
        <p:nvSpPr>
          <p:cNvPr id="382" name="Shape 38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43</a:t>
            </a:fld>
            <a:endParaRPr/>
          </a:p>
        </p:txBody>
      </p:sp>
    </p:spTree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Ethnography: Pros &amp; Cons?</a:t>
            </a:r>
          </a:p>
        </p:txBody>
      </p:sp>
      <p:sp>
        <p:nvSpPr>
          <p:cNvPr id="385" name="Shape 385"/>
          <p:cNvSpPr>
            <a:spLocks noGrp="1"/>
          </p:cNvSpPr>
          <p:nvPr>
            <p:ph type="body" sz="half" idx="1"/>
          </p:nvPr>
        </p:nvSpPr>
        <p:spPr>
          <a:xfrm>
            <a:off x="1270000" y="2679700"/>
            <a:ext cx="10464800" cy="2933700"/>
          </a:xfrm>
          <a:prstGeom prst="rect">
            <a:avLst/>
          </a:prstGeom>
        </p:spPr>
        <p:txBody>
          <a:bodyPr/>
          <a:lstStyle/>
          <a:p>
            <a:pPr marL="1404937" indent="-642937"/>
            <a:r>
              <a:t>Pros</a:t>
            </a:r>
          </a:p>
          <a:p>
            <a:pPr marL="1404937" indent="-642937"/>
            <a:endParaRPr/>
          </a:p>
          <a:p>
            <a:pPr lvl="1" indent="-1333500"/>
            <a:endParaRPr/>
          </a:p>
          <a:p>
            <a:pPr lvl="1" indent="-1333500"/>
            <a:endParaRPr/>
          </a:p>
          <a:p>
            <a:pPr marL="1404937" indent="-642937"/>
            <a:r>
              <a:t>Cons</a:t>
            </a:r>
          </a:p>
        </p:txBody>
      </p:sp>
      <p:sp>
        <p:nvSpPr>
          <p:cNvPr id="386" name="Shape 3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44</a:t>
            </a:fld>
            <a:endParaRPr/>
          </a:p>
        </p:txBody>
      </p:sp>
      <p:sp>
        <p:nvSpPr>
          <p:cNvPr id="387" name="Shape 387"/>
          <p:cNvSpPr/>
          <p:nvPr/>
        </p:nvSpPr>
        <p:spPr>
          <a:xfrm>
            <a:off x="1282700" y="3340100"/>
            <a:ext cx="11557000" cy="158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333500" lvl="2" indent="-571500" algn="l">
              <a:spcBef>
                <a:spcPts val="900"/>
              </a:spcBef>
              <a:buSzPct val="171000"/>
              <a:buChar char="•"/>
              <a:defRPr sz="3200"/>
            </a:pPr>
            <a:r>
              <a:t>Reveal real requirements, avoid problems caused by imprecision in oral/written expression</a:t>
            </a:r>
          </a:p>
          <a:p>
            <a:pPr marL="1333500" lvl="2" indent="-571500" algn="l">
              <a:spcBef>
                <a:spcPts val="900"/>
              </a:spcBef>
              <a:buSzPct val="171000"/>
              <a:buChar char="•"/>
              <a:defRPr sz="3200"/>
            </a:pPr>
            <a:r>
              <a:t>Require little preliminary knowledge</a:t>
            </a:r>
          </a:p>
        </p:txBody>
      </p:sp>
      <p:sp>
        <p:nvSpPr>
          <p:cNvPr id="388" name="Shape 388"/>
          <p:cNvSpPr/>
          <p:nvPr/>
        </p:nvSpPr>
        <p:spPr>
          <a:xfrm>
            <a:off x="1270000" y="5727700"/>
            <a:ext cx="11785600" cy="278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333500" lvl="2" indent="-571500" algn="l">
              <a:spcBef>
                <a:spcPts val="900"/>
              </a:spcBef>
              <a:buSzPct val="171000"/>
              <a:buChar char="•"/>
              <a:defRPr sz="3200"/>
            </a:pPr>
            <a:r>
              <a:t>May take a long time to finish an effective observation</a:t>
            </a:r>
          </a:p>
          <a:p>
            <a:pPr marL="1333500" lvl="2" indent="-571500" algn="l">
              <a:spcBef>
                <a:spcPts val="900"/>
              </a:spcBef>
              <a:buSzPct val="171000"/>
              <a:buChar char="•"/>
              <a:defRPr sz="3200"/>
            </a:pPr>
            <a:r>
              <a:t>May have legal or privacy issues</a:t>
            </a:r>
          </a:p>
          <a:p>
            <a:pPr marL="1333500" lvl="2" indent="-571500" algn="l">
              <a:spcBef>
                <a:spcPts val="900"/>
              </a:spcBef>
              <a:buSzPct val="171000"/>
              <a:buChar char="•"/>
              <a:defRPr sz="3200"/>
            </a:pPr>
            <a:r>
              <a:t>Can only observe what is happening at present, but people’s behavior may change with the new software</a:t>
            </a:r>
          </a:p>
        </p:txBody>
      </p:sp>
      <p:sp>
        <p:nvSpPr>
          <p:cNvPr id="389" name="Shape 389"/>
          <p:cNvSpPr/>
          <p:nvPr/>
        </p:nvSpPr>
        <p:spPr>
          <a:xfrm>
            <a:off x="1257300" y="7905750"/>
            <a:ext cx="1123950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889000" lvl="1" indent="-571500" algn="l">
              <a:spcBef>
                <a:spcPts val="900"/>
              </a:spcBef>
              <a:buSzPct val="88000"/>
              <a:buChar char="๏"/>
              <a:defRPr sz="3600">
                <a:solidFill>
                  <a:srgbClr val="669C35"/>
                </a:solidFill>
              </a:defRPr>
            </a:pPr>
            <a:r>
              <a:t>Frequently used in practice when there is an existing system in use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7" grpId="1" animBg="1" advAuto="0"/>
      <p:bldP spid="388" grpId="2" animBg="1" advAuto="0"/>
      <p:bldP spid="389" grpId="3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Strawman/Prototype</a:t>
            </a:r>
          </a:p>
        </p:txBody>
      </p:sp>
      <p:sp>
        <p:nvSpPr>
          <p:cNvPr id="392" name="Shape 3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45</a:t>
            </a:fld>
            <a:endParaRPr/>
          </a:p>
        </p:txBody>
      </p:sp>
      <p:pic>
        <p:nvPicPr>
          <p:cNvPr id="393" name="dropped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3022600"/>
            <a:ext cx="7493000" cy="6032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Strawman/Prototype</a:t>
            </a:r>
          </a:p>
        </p:txBody>
      </p:sp>
      <p:sp>
        <p:nvSpPr>
          <p:cNvPr id="396" name="Shape 39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404937" indent="-642937"/>
            <a:r>
              <a:t>Prototype: write a prototype software for requirements</a:t>
            </a:r>
          </a:p>
          <a:p>
            <a:pPr marL="1404937" indent="-642937"/>
            <a:endParaRPr/>
          </a:p>
          <a:p>
            <a:pPr marL="1404937" indent="-642937"/>
            <a:r>
              <a:t>Strawman: something to convey ideas </a:t>
            </a:r>
            <a:r>
              <a:rPr>
                <a:solidFill>
                  <a:srgbClr val="669C35"/>
                </a:solidFill>
              </a:rPr>
              <a:t>without coding</a:t>
            </a:r>
          </a:p>
          <a:p>
            <a:pPr lvl="1" indent="-1333500"/>
            <a:r>
              <a:t>GUI</a:t>
            </a:r>
          </a:p>
          <a:p>
            <a:pPr lvl="1" indent="-1333500"/>
            <a:r>
              <a:t>Web pages</a:t>
            </a:r>
          </a:p>
          <a:p>
            <a:pPr lvl="1" indent="-1333500"/>
            <a:r>
              <a:t>Flow chart of UIs</a:t>
            </a:r>
          </a:p>
        </p:txBody>
      </p:sp>
      <p:sp>
        <p:nvSpPr>
          <p:cNvPr id="397" name="Shape 39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46</a:t>
            </a:fld>
            <a:endParaRPr/>
          </a:p>
        </p:txBody>
      </p:sp>
    </p:spTree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image.tif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2603500"/>
            <a:ext cx="10947400" cy="6311901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Shape 40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Strawman: flow chart</a:t>
            </a:r>
          </a:p>
        </p:txBody>
      </p:sp>
      <p:sp>
        <p:nvSpPr>
          <p:cNvPr id="401" name="Shape 40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47</a:t>
            </a:fld>
            <a:endParaRPr/>
          </a:p>
        </p:txBody>
      </p:sp>
    </p:spTree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Strawman/Prototype: Pros &amp; Cons</a:t>
            </a:r>
          </a:p>
        </p:txBody>
      </p:sp>
      <p:sp>
        <p:nvSpPr>
          <p:cNvPr id="404" name="Shape 404"/>
          <p:cNvSpPr>
            <a:spLocks noGrp="1"/>
          </p:cNvSpPr>
          <p:nvPr>
            <p:ph type="body" sz="half" idx="1"/>
          </p:nvPr>
        </p:nvSpPr>
        <p:spPr>
          <a:xfrm>
            <a:off x="1270000" y="2768600"/>
            <a:ext cx="10464800" cy="3162300"/>
          </a:xfrm>
          <a:prstGeom prst="rect">
            <a:avLst/>
          </a:prstGeom>
        </p:spPr>
        <p:txBody>
          <a:bodyPr/>
          <a:lstStyle/>
          <a:p>
            <a:pPr marL="1404937" indent="-642937"/>
            <a:r>
              <a:t>Pros</a:t>
            </a:r>
          </a:p>
          <a:p>
            <a:pPr lvl="1" indent="-1333500"/>
            <a:endParaRPr/>
          </a:p>
          <a:p>
            <a:pPr lvl="1" indent="-1333500"/>
            <a:endParaRPr/>
          </a:p>
          <a:p>
            <a:pPr lvl="1" indent="-1333500"/>
            <a:endParaRPr/>
          </a:p>
          <a:p>
            <a:pPr marL="1404937" indent="-642937"/>
            <a:r>
              <a:t>Cons</a:t>
            </a:r>
          </a:p>
        </p:txBody>
      </p:sp>
      <p:sp>
        <p:nvSpPr>
          <p:cNvPr id="405" name="Shape 4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48</a:t>
            </a:fld>
            <a:endParaRPr/>
          </a:p>
        </p:txBody>
      </p:sp>
      <p:sp>
        <p:nvSpPr>
          <p:cNvPr id="406" name="Shape 406"/>
          <p:cNvSpPr/>
          <p:nvPr/>
        </p:nvSpPr>
        <p:spPr>
          <a:xfrm>
            <a:off x="1282700" y="3448050"/>
            <a:ext cx="10024071" cy="1701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1333500" lvl="2" indent="-571500" algn="l">
              <a:spcBef>
                <a:spcPts val="900"/>
              </a:spcBef>
              <a:buSzPct val="171000"/>
              <a:buChar char="•"/>
              <a:defRPr sz="3200"/>
            </a:pPr>
            <a:r>
              <a:t>Can go to details</a:t>
            </a:r>
          </a:p>
          <a:p>
            <a:pPr marL="1333500" lvl="2" indent="-571500" algn="l">
              <a:spcBef>
                <a:spcPts val="900"/>
              </a:spcBef>
              <a:buSzPct val="171000"/>
              <a:buChar char="•"/>
              <a:defRPr sz="3200"/>
            </a:pPr>
            <a:r>
              <a:t>Easy to link requirements to design/implementation</a:t>
            </a:r>
          </a:p>
          <a:p>
            <a:pPr marL="1333500" lvl="2" indent="-571500" algn="l">
              <a:spcBef>
                <a:spcPts val="900"/>
              </a:spcBef>
              <a:buSzPct val="171000"/>
              <a:buChar char="•"/>
              <a:defRPr sz="3200"/>
            </a:pPr>
            <a:r>
              <a:t>Most accurate</a:t>
            </a:r>
          </a:p>
        </p:txBody>
      </p:sp>
      <p:sp>
        <p:nvSpPr>
          <p:cNvPr id="407" name="Shape 407"/>
          <p:cNvSpPr/>
          <p:nvPr/>
        </p:nvSpPr>
        <p:spPr>
          <a:xfrm>
            <a:off x="1282700" y="5822950"/>
            <a:ext cx="10756900" cy="1701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333500" lvl="2" indent="-571500" algn="l">
              <a:spcBef>
                <a:spcPts val="900"/>
              </a:spcBef>
              <a:buSzPct val="171000"/>
              <a:buChar char="•"/>
              <a:defRPr sz="3200"/>
            </a:pPr>
            <a:r>
              <a:t>High cost in preparation</a:t>
            </a:r>
          </a:p>
          <a:p>
            <a:pPr marL="1333500" lvl="2" indent="-571500" algn="l">
              <a:spcBef>
                <a:spcPts val="900"/>
              </a:spcBef>
              <a:buSzPct val="171000"/>
              <a:buChar char="•"/>
              <a:defRPr sz="3200"/>
            </a:pPr>
            <a:r>
              <a:t>Require preliminary knowledge</a:t>
            </a:r>
          </a:p>
          <a:p>
            <a:pPr marL="1333500" lvl="2" indent="-571500" algn="l">
              <a:spcBef>
                <a:spcPts val="900"/>
              </a:spcBef>
              <a:buSzPct val="171000"/>
              <a:buChar char="•"/>
              <a:defRPr sz="3200"/>
            </a:pPr>
            <a:r>
              <a:t>Pre-assumptions may limit the scope of the software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" grpId="1" animBg="1" advAuto="0"/>
      <p:bldP spid="407" grpId="2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Combination of Different Approaches</a:t>
            </a:r>
          </a:p>
        </p:txBody>
      </p:sp>
      <p:sp>
        <p:nvSpPr>
          <p:cNvPr id="410" name="Shape 41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404937" indent="-642937"/>
            <a:r>
              <a:t>Brainstorm + interview</a:t>
            </a:r>
          </a:p>
          <a:p>
            <a:pPr lvl="1" indent="-1333500"/>
            <a:r>
              <a:t>Raise some questions, then ask more people</a:t>
            </a:r>
          </a:p>
          <a:p>
            <a:pPr marL="1404937" indent="-642937"/>
            <a:r>
              <a:t>Interview + strawman/prototype</a:t>
            </a:r>
          </a:p>
          <a:p>
            <a:pPr lvl="1" indent="-1333500"/>
            <a:r>
              <a:t>Talk to interviewee with a strawman/prototype</a:t>
            </a:r>
          </a:p>
          <a:p>
            <a:pPr marL="1404937" indent="-642937"/>
            <a:r>
              <a:t>Interview + ethnography</a:t>
            </a:r>
          </a:p>
          <a:p>
            <a:pPr lvl="1" indent="-1333500"/>
            <a:r>
              <a:t>Asking people after observing their work</a:t>
            </a:r>
          </a:p>
          <a:p>
            <a:pPr marL="1404937" indent="-642937"/>
            <a:r>
              <a:t>Prototype + ethnography</a:t>
            </a:r>
          </a:p>
          <a:p>
            <a:pPr lvl="1" indent="-1333500"/>
            <a:r>
              <a:t>Observe how people work on a prototype</a:t>
            </a:r>
          </a:p>
        </p:txBody>
      </p:sp>
      <p:sp>
        <p:nvSpPr>
          <p:cNvPr id="411" name="Shape 4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49</a:t>
            </a:fld>
            <a:endParaRPr/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/>
          </p:cNvSpPr>
          <p:nvPr>
            <p:ph type="body" sz="quarter" idx="1"/>
          </p:nvPr>
        </p:nvSpPr>
        <p:spPr>
          <a:xfrm>
            <a:off x="1270000" y="2768600"/>
            <a:ext cx="10464800" cy="2298700"/>
          </a:xfrm>
          <a:prstGeom prst="rect">
            <a:avLst/>
          </a:prstGeom>
        </p:spPr>
        <p:txBody>
          <a:bodyPr/>
          <a:lstStyle>
            <a:lvl1pPr marL="1404937" indent="-642937"/>
          </a:lstStyle>
          <a:p>
            <a:r>
              <a:t>More bugs, sometimes may cause severe loss</a:t>
            </a:r>
          </a:p>
        </p:txBody>
      </p:sp>
      <p:sp>
        <p:nvSpPr>
          <p:cNvPr id="152" name="Shape 1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Disadvantages</a:t>
            </a:r>
          </a:p>
        </p:txBody>
      </p:sp>
      <p:sp>
        <p:nvSpPr>
          <p:cNvPr id="153" name="Shape 1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grpSp>
        <p:nvGrpSpPr>
          <p:cNvPr id="156" name="Group 156"/>
          <p:cNvGrpSpPr/>
          <p:nvPr/>
        </p:nvGrpSpPr>
        <p:grpSpPr>
          <a:xfrm>
            <a:off x="2197100" y="4330699"/>
            <a:ext cx="7035800" cy="977901"/>
            <a:chOff x="0" y="0"/>
            <a:chExt cx="7035800" cy="977900"/>
          </a:xfrm>
        </p:grpSpPr>
        <p:sp>
          <p:nvSpPr>
            <p:cNvPr id="154" name="Shape 154"/>
            <p:cNvSpPr/>
            <p:nvPr/>
          </p:nvSpPr>
          <p:spPr>
            <a:xfrm>
              <a:off x="0" y="209550"/>
              <a:ext cx="7035800" cy="558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marL="1333500" lvl="2" indent="-571500" algn="l">
                <a:spcBef>
                  <a:spcPts val="900"/>
                </a:spcBef>
                <a:buSzPct val="171000"/>
                <a:buChar char="•"/>
                <a:defRPr sz="3200"/>
              </a:pPr>
              <a:r>
                <a:t>420k lines of code, 17 errors</a:t>
              </a:r>
            </a:p>
          </p:txBody>
        </p:sp>
        <p:pic>
          <p:nvPicPr>
            <p:cNvPr id="155" name="dropped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0050" y="0"/>
              <a:ext cx="977900" cy="977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59" name="Group 159"/>
          <p:cNvGrpSpPr/>
          <p:nvPr/>
        </p:nvGrpSpPr>
        <p:grpSpPr>
          <a:xfrm>
            <a:off x="2197100" y="5297614"/>
            <a:ext cx="7950200" cy="652337"/>
            <a:chOff x="0" y="0"/>
            <a:chExt cx="7950200" cy="652335"/>
          </a:xfrm>
        </p:grpSpPr>
        <p:sp>
          <p:nvSpPr>
            <p:cNvPr id="157" name="Shape 157"/>
            <p:cNvSpPr/>
            <p:nvPr/>
          </p:nvSpPr>
          <p:spPr>
            <a:xfrm>
              <a:off x="0" y="87185"/>
              <a:ext cx="795020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marL="1333500" lvl="2" indent="-571500" algn="l">
                <a:spcBef>
                  <a:spcPts val="900"/>
                </a:spcBef>
                <a:buSzPct val="171000"/>
                <a:buChar char="•"/>
                <a:defRPr sz="3200"/>
              </a:pPr>
              <a:r>
                <a:t>260k lines of code, 5770 bug reports</a:t>
              </a:r>
            </a:p>
          </p:txBody>
        </p:sp>
        <p:pic>
          <p:nvPicPr>
            <p:cNvPr id="158" name="droppedImage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5153" y="0"/>
              <a:ext cx="1054101" cy="6523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0" name="Shape 160"/>
          <p:cNvSpPr/>
          <p:nvPr/>
        </p:nvSpPr>
        <p:spPr>
          <a:xfrm>
            <a:off x="1181100" y="6502400"/>
            <a:ext cx="11010900" cy="171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889000" lvl="1" indent="-571500" algn="l">
              <a:spcBef>
                <a:spcPts val="900"/>
              </a:spcBef>
              <a:buSzPct val="88000"/>
              <a:buChar char="๏"/>
              <a:defRPr sz="3600"/>
            </a:pPr>
            <a:r>
              <a:t>Design is critical to make sure a change does not affect the whole system</a:t>
            </a:r>
          </a:p>
          <a:p>
            <a:pPr marL="1333500" lvl="2" indent="-571500" algn="l">
              <a:spcBef>
                <a:spcPts val="900"/>
              </a:spcBef>
              <a:buSzPct val="171000"/>
              <a:buChar char="•"/>
              <a:defRPr sz="3200"/>
            </a:pPr>
            <a:r>
              <a:t>Ant has 12,000+ code commits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1" animBg="1" advAuto="0"/>
      <p:bldP spid="156" grpId="2" animBg="1" advAuto="0"/>
      <p:bldP spid="159" grpId="3" animBg="1" advAuto="0"/>
      <p:bldP spid="160" grpId="4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Requirement Engineering Process</a:t>
            </a:r>
          </a:p>
        </p:txBody>
      </p:sp>
      <p:sp>
        <p:nvSpPr>
          <p:cNvPr id="414" name="Shape 414"/>
          <p:cNvSpPr/>
          <p:nvPr/>
        </p:nvSpPr>
        <p:spPr>
          <a:xfrm>
            <a:off x="1168400" y="3200400"/>
            <a:ext cx="2832100" cy="977900"/>
          </a:xfrm>
          <a:prstGeom prst="rect">
            <a:avLst/>
          </a:prstGeom>
          <a:solidFill>
            <a:srgbClr val="669C3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Elicitation</a:t>
            </a:r>
          </a:p>
        </p:txBody>
      </p:sp>
      <p:sp>
        <p:nvSpPr>
          <p:cNvPr id="415" name="Shape 415"/>
          <p:cNvSpPr/>
          <p:nvPr/>
        </p:nvSpPr>
        <p:spPr>
          <a:xfrm>
            <a:off x="3708400" y="4597400"/>
            <a:ext cx="2832100" cy="977900"/>
          </a:xfrm>
          <a:prstGeom prst="rect">
            <a:avLst/>
          </a:prstGeom>
          <a:solidFill>
            <a:srgbClr val="669C3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Analysis</a:t>
            </a:r>
          </a:p>
        </p:txBody>
      </p:sp>
      <p:sp>
        <p:nvSpPr>
          <p:cNvPr id="416" name="Shape 416"/>
          <p:cNvSpPr/>
          <p:nvPr/>
        </p:nvSpPr>
        <p:spPr>
          <a:xfrm>
            <a:off x="6248400" y="5994400"/>
            <a:ext cx="2832100" cy="977900"/>
          </a:xfrm>
          <a:prstGeom prst="rect">
            <a:avLst/>
          </a:prstGeom>
          <a:solidFill>
            <a:srgbClr val="669C3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Specification</a:t>
            </a:r>
          </a:p>
        </p:txBody>
      </p:sp>
      <p:sp>
        <p:nvSpPr>
          <p:cNvPr id="417" name="Shape 417"/>
          <p:cNvSpPr/>
          <p:nvPr/>
        </p:nvSpPr>
        <p:spPr>
          <a:xfrm>
            <a:off x="8788400" y="7391400"/>
            <a:ext cx="2832100" cy="977900"/>
          </a:xfrm>
          <a:prstGeom prst="rect">
            <a:avLst/>
          </a:prstGeom>
          <a:solidFill>
            <a:srgbClr val="669C3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Validation</a:t>
            </a:r>
          </a:p>
        </p:txBody>
      </p:sp>
      <p:sp>
        <p:nvSpPr>
          <p:cNvPr id="418" name="Shape 418"/>
          <p:cNvSpPr/>
          <p:nvPr/>
        </p:nvSpPr>
        <p:spPr>
          <a:xfrm>
            <a:off x="4017764" y="3691069"/>
            <a:ext cx="1117601" cy="913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19" name="Shape 419"/>
          <p:cNvSpPr/>
          <p:nvPr/>
        </p:nvSpPr>
        <p:spPr>
          <a:xfrm>
            <a:off x="6553200" y="5105400"/>
            <a:ext cx="1117600" cy="913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20" name="Shape 420"/>
          <p:cNvSpPr/>
          <p:nvPr/>
        </p:nvSpPr>
        <p:spPr>
          <a:xfrm>
            <a:off x="9093200" y="6515100"/>
            <a:ext cx="1117600" cy="913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21" name="Shape 421"/>
          <p:cNvSpPr/>
          <p:nvPr/>
        </p:nvSpPr>
        <p:spPr>
          <a:xfrm>
            <a:off x="3721100" y="4597400"/>
            <a:ext cx="2819400" cy="990600"/>
          </a:xfrm>
          <a:prstGeom prst="rect">
            <a:avLst/>
          </a:prstGeom>
          <a:ln w="76200">
            <a:solidFill>
              <a:srgbClr val="D95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22" name="Shape 4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50</a:t>
            </a:fld>
            <a:endParaRPr/>
          </a:p>
        </p:txBody>
      </p:sp>
    </p:spTree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Requirements Analysis </a:t>
            </a:r>
          </a:p>
        </p:txBody>
      </p:sp>
      <p:sp>
        <p:nvSpPr>
          <p:cNvPr id="425" name="Shape 42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404937" indent="-642937"/>
            <a:r>
              <a:t>Requirements analysts have to understand the system from each stakeholder's point of view </a:t>
            </a:r>
          </a:p>
          <a:p>
            <a:pPr lvl="1" indent="-1333500"/>
            <a:r>
              <a:t>Stakeholders have different views of the system</a:t>
            </a:r>
          </a:p>
          <a:p>
            <a:pPr marL="1404937" indent="-642937"/>
            <a:r>
              <a:t>Requirements analysts resolve conflicting views</a:t>
            </a:r>
          </a:p>
          <a:p>
            <a:pPr marL="1404937" indent="-642937"/>
            <a:r>
              <a:t>Requirements analysts prioritize requirements</a:t>
            </a:r>
          </a:p>
          <a:p>
            <a:pPr lvl="1" indent="-1333500"/>
            <a:r>
              <a:t>Essential requirements</a:t>
            </a:r>
          </a:p>
          <a:p>
            <a:pPr lvl="1" indent="-1333500"/>
            <a:r>
              <a:t>Desirable requirements</a:t>
            </a:r>
          </a:p>
          <a:p>
            <a:pPr lvl="1" indent="-1333500"/>
            <a:r>
              <a:t>Optional requirements</a:t>
            </a:r>
          </a:p>
        </p:txBody>
      </p:sp>
      <p:sp>
        <p:nvSpPr>
          <p:cNvPr id="426" name="Shape 4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51</a:t>
            </a:fld>
            <a:endParaRPr/>
          </a:p>
        </p:txBody>
      </p:sp>
    </p:spTree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Requirements Analysis </a:t>
            </a:r>
          </a:p>
        </p:txBody>
      </p:sp>
      <p:sp>
        <p:nvSpPr>
          <p:cNvPr id="429" name="Shape 42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404937" indent="-642937"/>
            <a:r>
              <a:t>Goal</a:t>
            </a:r>
          </a:p>
          <a:p>
            <a:pPr lvl="1" indent="-1333500"/>
            <a:r>
              <a:t>Determine the scope of the software</a:t>
            </a:r>
          </a:p>
          <a:p>
            <a:pPr marL="1404937" indent="-642937"/>
            <a:r>
              <a:t>Categorization, negotiation, and decision: </a:t>
            </a:r>
          </a:p>
          <a:p>
            <a:pPr lvl="1" indent="-1333500"/>
            <a:r>
              <a:t>Few established fixed approaches</a:t>
            </a:r>
          </a:p>
          <a:p>
            <a:pPr lvl="1" indent="-1333500"/>
            <a:r>
              <a:t>Large amount of mental work based on domain knowledge</a:t>
            </a:r>
          </a:p>
          <a:p>
            <a:pPr marL="1404937" indent="-642937"/>
            <a:r>
              <a:t>Project manager/customer representative often plays the key role</a:t>
            </a:r>
          </a:p>
        </p:txBody>
      </p:sp>
      <p:sp>
        <p:nvSpPr>
          <p:cNvPr id="430" name="Shape 4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52</a:t>
            </a:fld>
            <a:endParaRPr/>
          </a:p>
        </p:txBody>
      </p:sp>
    </p:spTree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Today’s class</a:t>
            </a:r>
          </a:p>
        </p:txBody>
      </p:sp>
      <p:sp>
        <p:nvSpPr>
          <p:cNvPr id="433" name="Shape 43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404937" indent="-642937"/>
            <a:r>
              <a:t>Requirement Engineering</a:t>
            </a:r>
          </a:p>
          <a:p>
            <a:pPr lvl="1" indent="-1333500"/>
            <a:r>
              <a:t>Concepts</a:t>
            </a:r>
          </a:p>
          <a:p>
            <a:pPr lvl="2" indent="1651000"/>
            <a:r>
              <a:t>Definition</a:t>
            </a:r>
          </a:p>
          <a:p>
            <a:pPr lvl="2" indent="1651000"/>
            <a:r>
              <a:t>Stakeholders</a:t>
            </a:r>
          </a:p>
          <a:p>
            <a:pPr lvl="2" indent="1651000"/>
            <a:r>
              <a:t>Types of requirements</a:t>
            </a:r>
          </a:p>
          <a:p>
            <a:pPr lvl="1" indent="-1333500"/>
            <a:r>
              <a:t>Process</a:t>
            </a:r>
          </a:p>
          <a:p>
            <a:pPr lvl="2" indent="1651000"/>
            <a:r>
              <a:t>Elicitation</a:t>
            </a:r>
          </a:p>
          <a:p>
            <a:pPr lvl="2" indent="1651000"/>
            <a:r>
              <a:t>Analysis</a:t>
            </a:r>
          </a:p>
          <a:p>
            <a:pPr lvl="2" indent="1651000">
              <a:defRPr>
                <a:solidFill>
                  <a:srgbClr val="606060"/>
                </a:solidFill>
              </a:defRPr>
            </a:pPr>
            <a:r>
              <a:t>Specification</a:t>
            </a:r>
          </a:p>
          <a:p>
            <a:pPr lvl="2" indent="1651000">
              <a:defRPr>
                <a:solidFill>
                  <a:srgbClr val="606060"/>
                </a:solidFill>
              </a:defRPr>
            </a:pPr>
            <a:r>
              <a:t>Validation</a:t>
            </a:r>
          </a:p>
        </p:txBody>
      </p:sp>
      <p:sp>
        <p:nvSpPr>
          <p:cNvPr id="434" name="Shape 4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53</a:t>
            </a:fld>
            <a:endParaRPr/>
          </a:p>
        </p:txBody>
      </p:sp>
    </p:spTree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Next Class</a:t>
            </a:r>
          </a:p>
        </p:txBody>
      </p:sp>
      <p:sp>
        <p:nvSpPr>
          <p:cNvPr id="437" name="Shape 43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404937" indent="-642937"/>
            <a:r>
              <a:t>Requirement Specification &amp; Validation</a:t>
            </a:r>
          </a:p>
          <a:p>
            <a:pPr marL="1404937" indent="-642937"/>
            <a:r>
              <a:t>Use case diagram (A </a:t>
            </a:r>
            <a:r>
              <a:rPr>
                <a:solidFill>
                  <a:srgbClr val="669C35"/>
                </a:solidFill>
              </a:rPr>
              <a:t>good</a:t>
            </a:r>
            <a:r>
              <a:t> way to specify requirements)</a:t>
            </a:r>
          </a:p>
        </p:txBody>
      </p:sp>
      <p:sp>
        <p:nvSpPr>
          <p:cNvPr id="438" name="Shape 4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54</a:t>
            </a:fld>
            <a:endParaRPr/>
          </a:p>
        </p:txBody>
      </p:sp>
    </p:spTree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>
            <a:spLocks noGrp="1"/>
          </p:cNvSpPr>
          <p:nvPr>
            <p:ph type="title"/>
          </p:nvPr>
        </p:nvSpPr>
        <p:spPr>
          <a:xfrm>
            <a:off x="1054100" y="4432300"/>
            <a:ext cx="10464800" cy="2044700"/>
          </a:xfrm>
          <a:prstGeom prst="rect">
            <a:avLst/>
          </a:prstGeom>
        </p:spPr>
        <p:txBody>
          <a:bodyPr/>
          <a:lstStyle/>
          <a:p>
            <a:r>
              <a:t>Thanks!</a:t>
            </a:r>
          </a:p>
        </p:txBody>
      </p:sp>
      <p:sp>
        <p:nvSpPr>
          <p:cNvPr id="441" name="Shape 4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55</a:t>
            </a:fld>
            <a:endParaRPr/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Prototype Model</a:t>
            </a:r>
          </a:p>
        </p:txBody>
      </p:sp>
      <p:sp>
        <p:nvSpPr>
          <p:cNvPr id="163" name="Shape 16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grpSp>
        <p:nvGrpSpPr>
          <p:cNvPr id="171" name="Group 171"/>
          <p:cNvGrpSpPr/>
          <p:nvPr/>
        </p:nvGrpSpPr>
        <p:grpSpPr>
          <a:xfrm>
            <a:off x="3073400" y="2692400"/>
            <a:ext cx="9055100" cy="3263900"/>
            <a:chOff x="0" y="0"/>
            <a:chExt cx="9055100" cy="3263900"/>
          </a:xfrm>
        </p:grpSpPr>
        <p:grpSp>
          <p:nvGrpSpPr>
            <p:cNvPr id="169" name="Group 169"/>
            <p:cNvGrpSpPr/>
            <p:nvPr/>
          </p:nvGrpSpPr>
          <p:grpSpPr>
            <a:xfrm>
              <a:off x="0" y="0"/>
              <a:ext cx="9055100" cy="3263900"/>
              <a:chOff x="0" y="0"/>
              <a:chExt cx="9055100" cy="3263900"/>
            </a:xfrm>
          </p:grpSpPr>
          <p:sp>
            <p:nvSpPr>
              <p:cNvPr id="164" name="Shape 164"/>
              <p:cNvSpPr/>
              <p:nvPr/>
            </p:nvSpPr>
            <p:spPr>
              <a:xfrm>
                <a:off x="0" y="0"/>
                <a:ext cx="2832100" cy="977900"/>
              </a:xfrm>
              <a:prstGeom prst="rect">
                <a:avLst/>
              </a:prstGeom>
              <a:solidFill>
                <a:srgbClr val="669C35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200">
                    <a:solidFill>
                      <a:srgbClr val="FFFFFF"/>
                    </a:solidFill>
                  </a:defRPr>
                </a:lvl1pPr>
              </a:lstStyle>
              <a:p>
                <a:r>
                  <a:t>Requirement Engineering</a:t>
                </a:r>
              </a:p>
            </p:txBody>
          </p:sp>
          <p:sp>
            <p:nvSpPr>
              <p:cNvPr id="165" name="Shape 165"/>
              <p:cNvSpPr/>
              <p:nvPr/>
            </p:nvSpPr>
            <p:spPr>
              <a:xfrm>
                <a:off x="3048000" y="1143000"/>
                <a:ext cx="2832100" cy="977900"/>
              </a:xfrm>
              <a:prstGeom prst="rect">
                <a:avLst/>
              </a:prstGeom>
              <a:solidFill>
                <a:srgbClr val="669C35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r>
                  <a:t>Design&amp;</a:t>
                </a:r>
              </a:p>
              <a:p>
                <a:pPr>
                  <a:defRPr sz="3200">
                    <a:solidFill>
                      <a:srgbClr val="FFFFFF"/>
                    </a:solidFill>
                  </a:defRPr>
                </a:pPr>
                <a:r>
                  <a:t>Build Prototype</a:t>
                </a:r>
              </a:p>
            </p:txBody>
          </p:sp>
          <p:sp>
            <p:nvSpPr>
              <p:cNvPr id="166" name="Shape 166"/>
              <p:cNvSpPr/>
              <p:nvPr/>
            </p:nvSpPr>
            <p:spPr>
              <a:xfrm>
                <a:off x="2849364" y="452289"/>
                <a:ext cx="1549401" cy="698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67" name="Shape 167"/>
              <p:cNvSpPr/>
              <p:nvPr/>
            </p:nvSpPr>
            <p:spPr>
              <a:xfrm>
                <a:off x="6223000" y="2286000"/>
                <a:ext cx="2832100" cy="977900"/>
              </a:xfrm>
              <a:prstGeom prst="rect">
                <a:avLst/>
              </a:prstGeom>
              <a:solidFill>
                <a:srgbClr val="669C35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200">
                    <a:solidFill>
                      <a:srgbClr val="FFFFFF"/>
                    </a:solidFill>
                  </a:defRPr>
                </a:lvl1pPr>
              </a:lstStyle>
              <a:p>
                <a:r>
                  <a:t>Validate Prototype</a:t>
                </a:r>
              </a:p>
            </p:txBody>
          </p:sp>
          <p:sp>
            <p:nvSpPr>
              <p:cNvPr id="168" name="Shape 168"/>
              <p:cNvSpPr/>
              <p:nvPr/>
            </p:nvSpPr>
            <p:spPr>
              <a:xfrm>
                <a:off x="5892800" y="1612619"/>
                <a:ext cx="1587500" cy="6858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170" name="Shape 170"/>
            <p:cNvSpPr/>
            <p:nvPr/>
          </p:nvSpPr>
          <p:spPr>
            <a:xfrm>
              <a:off x="1776353" y="964470"/>
              <a:ext cx="4457701" cy="1816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78" name="Group 178"/>
          <p:cNvGrpSpPr/>
          <p:nvPr/>
        </p:nvGrpSpPr>
        <p:grpSpPr>
          <a:xfrm>
            <a:off x="660400" y="5867400"/>
            <a:ext cx="9055100" cy="3263900"/>
            <a:chOff x="0" y="0"/>
            <a:chExt cx="9055100" cy="3263900"/>
          </a:xfrm>
        </p:grpSpPr>
        <p:sp>
          <p:nvSpPr>
            <p:cNvPr id="172" name="Shape 172"/>
            <p:cNvSpPr/>
            <p:nvPr/>
          </p:nvSpPr>
          <p:spPr>
            <a:xfrm>
              <a:off x="0" y="0"/>
              <a:ext cx="2832100" cy="977900"/>
            </a:xfrm>
            <a:prstGeom prst="rect">
              <a:avLst/>
            </a:prstGeom>
            <a:solidFill>
              <a:srgbClr val="669C35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r>
                <a:t>Formalize</a:t>
              </a:r>
            </a:p>
            <a:p>
              <a:pPr>
                <a:defRPr sz="3200">
                  <a:solidFill>
                    <a:srgbClr val="FFFFFF"/>
                  </a:solidFill>
                </a:defRPr>
              </a:pPr>
              <a:r>
                <a:t>Requirement</a:t>
              </a:r>
            </a:p>
          </p:txBody>
        </p:sp>
        <p:sp>
          <p:nvSpPr>
            <p:cNvPr id="173" name="Shape 173"/>
            <p:cNvSpPr/>
            <p:nvPr/>
          </p:nvSpPr>
          <p:spPr>
            <a:xfrm>
              <a:off x="3048000" y="1143000"/>
              <a:ext cx="2832100" cy="977900"/>
            </a:xfrm>
            <a:prstGeom prst="rect">
              <a:avLst/>
            </a:prstGeom>
            <a:solidFill>
              <a:srgbClr val="669C35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r>
                <a:t>Design&amp;</a:t>
              </a:r>
            </a:p>
            <a:p>
              <a:pPr>
                <a:defRPr sz="3200">
                  <a:solidFill>
                    <a:srgbClr val="FFFFFF"/>
                  </a:solidFill>
                </a:defRPr>
              </a:pPr>
              <a:r>
                <a:t>Implementation</a:t>
              </a:r>
            </a:p>
          </p:txBody>
        </p:sp>
        <p:sp>
          <p:nvSpPr>
            <p:cNvPr id="174" name="Shape 174"/>
            <p:cNvSpPr/>
            <p:nvPr/>
          </p:nvSpPr>
          <p:spPr>
            <a:xfrm>
              <a:off x="2844800" y="495300"/>
              <a:ext cx="1549400" cy="660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6223000" y="2286000"/>
              <a:ext cx="2832100" cy="977900"/>
            </a:xfrm>
            <a:prstGeom prst="rect">
              <a:avLst/>
            </a:prstGeom>
            <a:solidFill>
              <a:srgbClr val="669C35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200">
                  <a:solidFill>
                    <a:srgbClr val="FFFFFF"/>
                  </a:solidFill>
                </a:defRPr>
              </a:lvl1pPr>
            </a:lstStyle>
            <a:p>
              <a:r>
                <a:t>Integration</a:t>
              </a:r>
            </a:p>
          </p:txBody>
        </p:sp>
        <p:sp>
          <p:nvSpPr>
            <p:cNvPr id="176" name="Shape 176"/>
            <p:cNvSpPr/>
            <p:nvPr/>
          </p:nvSpPr>
          <p:spPr>
            <a:xfrm>
              <a:off x="5892800" y="1600200"/>
              <a:ext cx="1587500" cy="698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1778000" y="965200"/>
              <a:ext cx="4457700" cy="1816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79" name="Shape 179"/>
          <p:cNvSpPr/>
          <p:nvPr/>
        </p:nvSpPr>
        <p:spPr>
          <a:xfrm flipV="1">
            <a:off x="3475037" y="5604935"/>
            <a:ext cx="5791201" cy="643466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1" animBg="1" advAuto="0"/>
      <p:bldP spid="178" grpId="3" animBg="1" advAuto="0"/>
      <p:bldP spid="179" grpId="2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/>
          </p:cNvSpPr>
          <p:nvPr>
            <p:ph type="body" sz="half" idx="1"/>
          </p:nvPr>
        </p:nvSpPr>
        <p:spPr>
          <a:xfrm>
            <a:off x="1270000" y="2768600"/>
            <a:ext cx="10960100" cy="2438400"/>
          </a:xfrm>
          <a:prstGeom prst="rect">
            <a:avLst/>
          </a:prstGeom>
        </p:spPr>
        <p:txBody>
          <a:bodyPr/>
          <a:lstStyle>
            <a:lvl1pPr marL="1404937" indent="-642937"/>
          </a:lstStyle>
          <a:p>
            <a:r>
              <a:t>Different from waterfall</a:t>
            </a:r>
          </a:p>
        </p:txBody>
      </p:sp>
      <p:sp>
        <p:nvSpPr>
          <p:cNvPr id="182" name="Shape 18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Prototype Model     </a:t>
            </a:r>
          </a:p>
        </p:txBody>
      </p:sp>
      <p:sp>
        <p:nvSpPr>
          <p:cNvPr id="183" name="Shape 18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84" name="Shape 184"/>
          <p:cNvSpPr/>
          <p:nvPr/>
        </p:nvSpPr>
        <p:spPr>
          <a:xfrm>
            <a:off x="1282700" y="4400550"/>
            <a:ext cx="105537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333500" lvl="2" indent="-571500" algn="l">
              <a:spcBef>
                <a:spcPts val="900"/>
              </a:spcBef>
              <a:buSzPct val="171000"/>
              <a:buChar char="•"/>
              <a:defRPr sz="3200"/>
            </a:pPr>
            <a:r>
              <a:t>Good: users involve more (by using prototype), reveal small errors in requirements / design</a:t>
            </a:r>
          </a:p>
        </p:txBody>
      </p:sp>
      <p:sp>
        <p:nvSpPr>
          <p:cNvPr id="185" name="Shape 185"/>
          <p:cNvSpPr/>
          <p:nvPr/>
        </p:nvSpPr>
        <p:spPr>
          <a:xfrm>
            <a:off x="1257300" y="6565900"/>
            <a:ext cx="105537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333500" lvl="2" indent="-571500" algn="l">
              <a:spcBef>
                <a:spcPts val="900"/>
              </a:spcBef>
              <a:buSzPct val="171000"/>
              <a:buChar char="•"/>
              <a:defRPr sz="3200"/>
            </a:pPr>
            <a:r>
              <a:t>Bad: prototype is discarded (waste of some effort, sometimes can be even more expensive than waterfall)</a:t>
            </a:r>
          </a:p>
        </p:txBody>
      </p:sp>
      <p:sp>
        <p:nvSpPr>
          <p:cNvPr id="186" name="Shape 186"/>
          <p:cNvSpPr/>
          <p:nvPr/>
        </p:nvSpPr>
        <p:spPr>
          <a:xfrm>
            <a:off x="1257300" y="5454650"/>
            <a:ext cx="105537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333500" lvl="2" indent="-571500" algn="l">
              <a:spcBef>
                <a:spcPts val="900"/>
              </a:spcBef>
              <a:buSzPct val="171000"/>
              <a:buChar char="•"/>
              <a:defRPr sz="3200"/>
            </a:pPr>
            <a:r>
              <a:t>Not solved: still can not handle frequent requirement changes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" grpId="1" animBg="1" advAuto="0"/>
      <p:bldP spid="185" grpId="3" animBg="1" advAuto="0"/>
      <p:bldP spid="186" grpId="2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1404937" indent="-642937"/>
          </a:lstStyle>
          <a:p>
            <a:r>
              <a:t>Extreme Programming still uses iterative process model, but goes to extreme</a:t>
            </a:r>
          </a:p>
        </p:txBody>
      </p:sp>
      <p:sp>
        <p:nvSpPr>
          <p:cNvPr id="189" name="Shape 1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 Agile Method: Extreme Programming</a:t>
            </a:r>
          </a:p>
        </p:txBody>
      </p:sp>
      <p:pic>
        <p:nvPicPr>
          <p:cNvPr id="190" name="image.tif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79311" y="3491653"/>
            <a:ext cx="11176000" cy="4864101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Shape 19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Characteristics of Extreme Programming</a:t>
            </a:r>
          </a:p>
        </p:txBody>
      </p:sp>
      <p:sp>
        <p:nvSpPr>
          <p:cNvPr id="194" name="Shape 19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404937" indent="-642937"/>
            <a:r>
              <a:t>Short cycles</a:t>
            </a:r>
          </a:p>
          <a:p>
            <a:pPr marL="1404937" indent="-642937"/>
            <a:r>
              <a:t>User stories</a:t>
            </a:r>
          </a:p>
          <a:p>
            <a:pPr marL="1404937" indent="-642937"/>
            <a:r>
              <a:t>Test-driven development (TDD)</a:t>
            </a:r>
          </a:p>
          <a:p>
            <a:pPr marL="1404937" indent="-642937"/>
            <a:r>
              <a:t>Pair programming</a:t>
            </a:r>
          </a:p>
          <a:p>
            <a:pPr marL="1404937" indent="-642937"/>
            <a:r>
              <a:t>Continuous testing</a:t>
            </a:r>
          </a:p>
          <a:p>
            <a:pPr marL="1404937" indent="-642937"/>
            <a:r>
              <a:t>...</a:t>
            </a:r>
          </a:p>
        </p:txBody>
      </p:sp>
      <p:sp>
        <p:nvSpPr>
          <p:cNvPr id="195" name="Shape 1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1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1717</Words>
  <Application>Microsoft Office PowerPoint</Application>
  <PresentationFormat>Custom</PresentationFormat>
  <Paragraphs>408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Gill Sans</vt:lpstr>
      <vt:lpstr>Lucida Grande</vt:lpstr>
      <vt:lpstr>Times New Roman</vt:lpstr>
      <vt:lpstr>White</vt:lpstr>
      <vt:lpstr>CE/CS/SE 3354 Software Engineering</vt:lpstr>
      <vt:lpstr>Last class</vt:lpstr>
      <vt:lpstr>The Iterative Model</vt:lpstr>
      <vt:lpstr>Advantages</vt:lpstr>
      <vt:lpstr>Disadvantages</vt:lpstr>
      <vt:lpstr>The Prototype Model</vt:lpstr>
      <vt:lpstr>The Prototype Model     </vt:lpstr>
      <vt:lpstr>An Agile Method: Extreme Programming</vt:lpstr>
      <vt:lpstr>Characteristics of Extreme Programming</vt:lpstr>
      <vt:lpstr>Basic Steps in Software Process Models</vt:lpstr>
      <vt:lpstr>Today’s class</vt:lpstr>
      <vt:lpstr>Requirements Engineering</vt:lpstr>
      <vt:lpstr>Software Requirements</vt:lpstr>
      <vt:lpstr>Stakeholders</vt:lpstr>
      <vt:lpstr>Stakeholders Example</vt:lpstr>
      <vt:lpstr>Stakeholders Example (Cont’d)</vt:lpstr>
      <vt:lpstr>Types of Requirements: Functionalities</vt:lpstr>
      <vt:lpstr>Measures of Non-functional Requirements</vt:lpstr>
      <vt:lpstr>Types of Requirements: Constraints</vt:lpstr>
      <vt:lpstr>Types of Requirements: Example</vt:lpstr>
      <vt:lpstr>Requirements Are Important</vt:lpstr>
      <vt:lpstr>Requirements Are Important (Cont’d)</vt:lpstr>
      <vt:lpstr>Requirements Are Important (Cont’d)</vt:lpstr>
      <vt:lpstr>Today’s class</vt:lpstr>
      <vt:lpstr>Requirement Engineering Process</vt:lpstr>
      <vt:lpstr>Requirements Engineering Process  </vt:lpstr>
      <vt:lpstr>Requirement Engineering Process</vt:lpstr>
      <vt:lpstr>Requirements Elicitation </vt:lpstr>
      <vt:lpstr>Elicitation Approaches</vt:lpstr>
      <vt:lpstr>Brainstorm</vt:lpstr>
      <vt:lpstr>Brainstorm</vt:lpstr>
      <vt:lpstr>Brainstorm - the Storm</vt:lpstr>
      <vt:lpstr>Brainstorm – the Calm</vt:lpstr>
      <vt:lpstr>Brainstorm: Pros &amp; Cons?</vt:lpstr>
      <vt:lpstr>Brainstorm Applicability</vt:lpstr>
      <vt:lpstr>Interviews</vt:lpstr>
      <vt:lpstr>Interviews</vt:lpstr>
      <vt:lpstr>Interviews in practice</vt:lpstr>
      <vt:lpstr>Interviews: Pros &amp; Cons</vt:lpstr>
      <vt:lpstr>Talk-based Requirement Gathering</vt:lpstr>
      <vt:lpstr>Ethnography</vt:lpstr>
      <vt:lpstr>Ethnography: Origin</vt:lpstr>
      <vt:lpstr>Ethnography for Requirement</vt:lpstr>
      <vt:lpstr>Ethnography: Pros &amp; Cons?</vt:lpstr>
      <vt:lpstr>Strawman/Prototype</vt:lpstr>
      <vt:lpstr>Strawman/Prototype</vt:lpstr>
      <vt:lpstr>Strawman: flow chart</vt:lpstr>
      <vt:lpstr>Strawman/Prototype: Pros &amp; Cons</vt:lpstr>
      <vt:lpstr>Combination of Different Approaches</vt:lpstr>
      <vt:lpstr>Requirement Engineering Process</vt:lpstr>
      <vt:lpstr>Requirements Analysis </vt:lpstr>
      <vt:lpstr>Requirements Analysis </vt:lpstr>
      <vt:lpstr>Today’s class</vt:lpstr>
      <vt:lpstr>Next Class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Nguyen, Tien</cp:lastModifiedBy>
  <cp:revision>1</cp:revision>
  <dcterms:modified xsi:type="dcterms:W3CDTF">2025-02-06T17:08:17Z</dcterms:modified>
</cp:coreProperties>
</file>